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08388" y="745440"/>
            <a:ext cx="8132227" cy="355985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317308" y="4669316"/>
            <a:ext cx="8132227" cy="1350484"/>
          </a:xfrm>
          <a:prstGeom prst="rect">
            <a:avLst/>
          </a:prstGeom>
          <a:noFill/>
          <a:ln>
            <a:noFill/>
          </a:ln>
        </p:spPr>
        <p:txBody>
          <a:bodyPr spcFirstLastPara="1" wrap="square" lIns="91425" tIns="45700" rIns="91425" bIns="45700" anchor="b" anchorCtr="0">
            <a:normAutofit/>
          </a:bodyPr>
          <a:lstStyle>
            <a:lvl1pPr lvl="0" algn="l">
              <a:lnSpc>
                <a:spcPct val="120000"/>
              </a:lnSpc>
              <a:spcBef>
                <a:spcPts val="1000"/>
              </a:spcBef>
              <a:spcAft>
                <a:spcPts val="0"/>
              </a:spcAft>
              <a:buClr>
                <a:schemeClr val="lt1"/>
              </a:buClr>
              <a:buSzPts val="2000"/>
              <a:buNone/>
              <a:defRPr sz="2000"/>
            </a:lvl1pPr>
            <a:lvl2pPr lvl="1" algn="ctr">
              <a:lnSpc>
                <a:spcPct val="120000"/>
              </a:lnSpc>
              <a:spcBef>
                <a:spcPts val="500"/>
              </a:spcBef>
              <a:spcAft>
                <a:spcPts val="0"/>
              </a:spcAft>
              <a:buClr>
                <a:schemeClr val="lt1"/>
              </a:buClr>
              <a:buSzPts val="2000"/>
              <a:buNone/>
              <a:defRPr sz="2000"/>
            </a:lvl2pPr>
            <a:lvl3pPr lvl="2" algn="ctr">
              <a:lnSpc>
                <a:spcPct val="120000"/>
              </a:lnSpc>
              <a:spcBef>
                <a:spcPts val="500"/>
              </a:spcBef>
              <a:spcAft>
                <a:spcPts val="0"/>
              </a:spcAft>
              <a:buClr>
                <a:schemeClr val="lt1"/>
              </a:buClr>
              <a:buSzPts val="1800"/>
              <a:buNone/>
              <a:defRPr sz="1800"/>
            </a:lvl3pPr>
            <a:lvl4pPr lvl="3" algn="ctr">
              <a:lnSpc>
                <a:spcPct val="120000"/>
              </a:lnSpc>
              <a:spcBef>
                <a:spcPts val="500"/>
              </a:spcBef>
              <a:spcAft>
                <a:spcPts val="0"/>
              </a:spcAft>
              <a:buClr>
                <a:schemeClr val="lt1"/>
              </a:buClr>
              <a:buSzPts val="1600"/>
              <a:buNone/>
              <a:defRPr sz="1600"/>
            </a:lvl4pPr>
            <a:lvl5pPr lvl="4" algn="ctr">
              <a:lnSpc>
                <a:spcPct val="12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2"/>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308387" y="757451"/>
            <a:ext cx="10875953" cy="12146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736054" y="-1428486"/>
            <a:ext cx="4047699" cy="1084887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1" name="Google Shape;71;p11"/>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829088" y="2286389"/>
            <a:ext cx="5338369" cy="227755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2284058" y="-689878"/>
            <a:ext cx="5338369" cy="823008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7" name="Google Shape;77;p12"/>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08387" y="620202"/>
            <a:ext cx="9956747" cy="14387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335467" y="2306781"/>
            <a:ext cx="9956747" cy="387018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 name="Google Shape;20;p3"/>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40138" y="2243708"/>
            <a:ext cx="9156288" cy="37760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600"/>
              <a:buFont typeface="Arial"/>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340137" y="838201"/>
            <a:ext cx="9156289" cy="140550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2000">
                <a:solidFill>
                  <a:schemeClr val="lt1"/>
                </a:solidFill>
              </a:defRPr>
            </a:lvl1pPr>
            <a:lvl2pPr marL="914400" lvl="1" indent="-228600" algn="l">
              <a:lnSpc>
                <a:spcPct val="120000"/>
              </a:lnSpc>
              <a:spcBef>
                <a:spcPts val="500"/>
              </a:spcBef>
              <a:spcAft>
                <a:spcPts val="0"/>
              </a:spcAft>
              <a:buClr>
                <a:schemeClr val="lt1"/>
              </a:buClr>
              <a:buSzPts val="2000"/>
              <a:buNone/>
              <a:defRPr sz="2000">
                <a:solidFill>
                  <a:schemeClr val="lt1"/>
                </a:solidFill>
              </a:defRPr>
            </a:lvl2pPr>
            <a:lvl3pPr marL="1371600" lvl="2" indent="-228600" algn="l">
              <a:lnSpc>
                <a:spcPct val="120000"/>
              </a:lnSpc>
              <a:spcBef>
                <a:spcPts val="500"/>
              </a:spcBef>
              <a:spcAft>
                <a:spcPts val="0"/>
              </a:spcAft>
              <a:buClr>
                <a:schemeClr val="lt1"/>
              </a:buClr>
              <a:buSzPts val="1800"/>
              <a:buNone/>
              <a:defRPr sz="1800">
                <a:solidFill>
                  <a:schemeClr val="lt1"/>
                </a:solidFill>
              </a:defRPr>
            </a:lvl3pPr>
            <a:lvl4pPr marL="1828800" lvl="3" indent="-228600" algn="l">
              <a:lnSpc>
                <a:spcPct val="120000"/>
              </a:lnSpc>
              <a:spcBef>
                <a:spcPts val="500"/>
              </a:spcBef>
              <a:spcAft>
                <a:spcPts val="0"/>
              </a:spcAft>
              <a:buClr>
                <a:schemeClr val="lt1"/>
              </a:buClr>
              <a:buSzPts val="1600"/>
              <a:buNone/>
              <a:defRPr sz="1600">
                <a:solidFill>
                  <a:schemeClr val="lt1"/>
                </a:solidFill>
              </a:defRPr>
            </a:lvl4pPr>
            <a:lvl5pPr marL="2286000" lvl="4" indent="-228600" algn="l">
              <a:lnSpc>
                <a:spcPct val="12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6" name="Google Shape;26;p4"/>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303197" y="750627"/>
            <a:ext cx="10846556" cy="13041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056961" y="2075250"/>
            <a:ext cx="4571288" cy="4101492"/>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1000"/>
              </a:spcBef>
              <a:spcAft>
                <a:spcPts val="0"/>
              </a:spcAft>
              <a:buClr>
                <a:schemeClr val="lt1"/>
              </a:buClr>
              <a:buSzPts val="2000"/>
              <a:buChar char="•"/>
              <a:defRPr sz="2000"/>
            </a:lvl1pPr>
            <a:lvl2pPr marL="914400" lvl="1" indent="-342900" algn="l">
              <a:lnSpc>
                <a:spcPct val="120000"/>
              </a:lnSpc>
              <a:spcBef>
                <a:spcPts val="500"/>
              </a:spcBef>
              <a:spcAft>
                <a:spcPts val="0"/>
              </a:spcAft>
              <a:buClr>
                <a:schemeClr val="lt1"/>
              </a:buClr>
              <a:buSzPts val="1800"/>
              <a:buChar char="+"/>
              <a:defRPr sz="1800"/>
            </a:lvl2pPr>
            <a:lvl3pPr marL="1371600" lvl="2" indent="-330200" algn="l">
              <a:lnSpc>
                <a:spcPct val="120000"/>
              </a:lnSpc>
              <a:spcBef>
                <a:spcPts val="500"/>
              </a:spcBef>
              <a:spcAft>
                <a:spcPts val="0"/>
              </a:spcAft>
              <a:buClr>
                <a:schemeClr val="lt1"/>
              </a:buClr>
              <a:buSzPts val="1600"/>
              <a:buChar char="•"/>
              <a:defRPr sz="1600"/>
            </a:lvl3pPr>
            <a:lvl4pPr marL="1828800" lvl="3" indent="-317500" algn="l">
              <a:lnSpc>
                <a:spcPct val="120000"/>
              </a:lnSpc>
              <a:spcBef>
                <a:spcPts val="500"/>
              </a:spcBef>
              <a:spcAft>
                <a:spcPts val="0"/>
              </a:spcAft>
              <a:buClr>
                <a:schemeClr val="lt1"/>
              </a:buClr>
              <a:buSzPts val="1400"/>
              <a:buChar char="+"/>
              <a:defRPr sz="1400"/>
            </a:lvl4pPr>
            <a:lvl5pPr marL="2286000" lvl="4" indent="-317500" algn="l">
              <a:lnSpc>
                <a:spcPct val="120000"/>
              </a:lnSpc>
              <a:spcBef>
                <a:spcPts val="500"/>
              </a:spcBef>
              <a:spcAft>
                <a:spcPts val="0"/>
              </a:spcAft>
              <a:buClr>
                <a:schemeClr val="lt1"/>
              </a:buClr>
              <a:buSzPts val="1400"/>
              <a:buChar char="•"/>
              <a:defRPr sz="14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2" name="Google Shape;32;p5"/>
          <p:cNvSpPr txBox="1">
            <a:spLocks noGrp="1"/>
          </p:cNvSpPr>
          <p:nvPr>
            <p:ph type="body" idx="2"/>
          </p:nvPr>
        </p:nvSpPr>
        <p:spPr>
          <a:xfrm>
            <a:off x="6379560" y="2075250"/>
            <a:ext cx="4770191" cy="4101492"/>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1000"/>
              </a:spcBef>
              <a:spcAft>
                <a:spcPts val="0"/>
              </a:spcAft>
              <a:buClr>
                <a:schemeClr val="lt1"/>
              </a:buClr>
              <a:buSzPts val="2000"/>
              <a:buChar char="•"/>
              <a:defRPr sz="2000"/>
            </a:lvl1pPr>
            <a:lvl2pPr marL="914400" lvl="1" indent="-342900" algn="l">
              <a:lnSpc>
                <a:spcPct val="120000"/>
              </a:lnSpc>
              <a:spcBef>
                <a:spcPts val="500"/>
              </a:spcBef>
              <a:spcAft>
                <a:spcPts val="0"/>
              </a:spcAft>
              <a:buClr>
                <a:schemeClr val="lt1"/>
              </a:buClr>
              <a:buSzPts val="1800"/>
              <a:buChar char="+"/>
              <a:defRPr sz="1800"/>
            </a:lvl2pPr>
            <a:lvl3pPr marL="1371600" lvl="2" indent="-330200" algn="l">
              <a:lnSpc>
                <a:spcPct val="120000"/>
              </a:lnSpc>
              <a:spcBef>
                <a:spcPts val="500"/>
              </a:spcBef>
              <a:spcAft>
                <a:spcPts val="0"/>
              </a:spcAft>
              <a:buClr>
                <a:schemeClr val="lt1"/>
              </a:buClr>
              <a:buSzPts val="1600"/>
              <a:buChar char="•"/>
              <a:defRPr sz="1600"/>
            </a:lvl3pPr>
            <a:lvl4pPr marL="1828800" lvl="3" indent="-317500" algn="l">
              <a:lnSpc>
                <a:spcPct val="120000"/>
              </a:lnSpc>
              <a:spcBef>
                <a:spcPts val="500"/>
              </a:spcBef>
              <a:spcAft>
                <a:spcPts val="0"/>
              </a:spcAft>
              <a:buClr>
                <a:schemeClr val="lt1"/>
              </a:buClr>
              <a:buSzPts val="1400"/>
              <a:buChar char="+"/>
              <a:defRPr sz="1400"/>
            </a:lvl4pPr>
            <a:lvl5pPr marL="2286000" lvl="4" indent="-317500" algn="l">
              <a:lnSpc>
                <a:spcPct val="120000"/>
              </a:lnSpc>
              <a:spcBef>
                <a:spcPts val="500"/>
              </a:spcBef>
              <a:spcAft>
                <a:spcPts val="0"/>
              </a:spcAft>
              <a:buClr>
                <a:schemeClr val="lt1"/>
              </a:buClr>
              <a:buSzPts val="1400"/>
              <a:buChar char="•"/>
              <a:defRPr sz="14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5"/>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5649" y="743803"/>
            <a:ext cx="10764271" cy="10253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1056961" y="1769166"/>
            <a:ext cx="4571287" cy="815008"/>
          </a:xfrm>
          <a:prstGeom prst="rect">
            <a:avLst/>
          </a:prstGeom>
          <a:noFill/>
          <a:ln>
            <a:noFill/>
          </a:ln>
        </p:spPr>
        <p:txBody>
          <a:bodyPr spcFirstLastPara="1" wrap="square" lIns="91425" tIns="45700" rIns="91425" bIns="45700" anchor="b" anchorCtr="0">
            <a:noAutofit/>
          </a:bodyPr>
          <a:lstStyle>
            <a:lvl1pPr marL="457200" lvl="0" indent="-228600" algn="l">
              <a:lnSpc>
                <a:spcPct val="120000"/>
              </a:lnSpc>
              <a:spcBef>
                <a:spcPts val="1000"/>
              </a:spcBef>
              <a:spcAft>
                <a:spcPts val="0"/>
              </a:spcAft>
              <a:buClr>
                <a:schemeClr val="lt1"/>
              </a:buClr>
              <a:buSzPts val="2000"/>
              <a:buNone/>
              <a:defRPr sz="2000" b="0" cap="none"/>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9" name="Google Shape;39;p6"/>
          <p:cNvSpPr txBox="1">
            <a:spLocks noGrp="1"/>
          </p:cNvSpPr>
          <p:nvPr>
            <p:ph type="body" idx="2"/>
          </p:nvPr>
        </p:nvSpPr>
        <p:spPr>
          <a:xfrm>
            <a:off x="1056961" y="2678597"/>
            <a:ext cx="4571287" cy="350670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6"/>
          <p:cNvSpPr txBox="1">
            <a:spLocks noGrp="1"/>
          </p:cNvSpPr>
          <p:nvPr>
            <p:ph type="body" idx="3"/>
          </p:nvPr>
        </p:nvSpPr>
        <p:spPr>
          <a:xfrm>
            <a:off x="6498633" y="1769166"/>
            <a:ext cx="4571287" cy="815008"/>
          </a:xfrm>
          <a:prstGeom prst="rect">
            <a:avLst/>
          </a:prstGeom>
          <a:noFill/>
          <a:ln>
            <a:noFill/>
          </a:ln>
        </p:spPr>
        <p:txBody>
          <a:bodyPr spcFirstLastPara="1" wrap="square" lIns="91425" tIns="45700" rIns="91425" bIns="45700" anchor="b" anchorCtr="0">
            <a:noAutofit/>
          </a:bodyPr>
          <a:lstStyle>
            <a:lvl1pPr marL="457200" lvl="0" indent="-228600" algn="l">
              <a:lnSpc>
                <a:spcPct val="120000"/>
              </a:lnSpc>
              <a:spcBef>
                <a:spcPts val="1000"/>
              </a:spcBef>
              <a:spcAft>
                <a:spcPts val="0"/>
              </a:spcAft>
              <a:buClr>
                <a:schemeClr val="lt1"/>
              </a:buClr>
              <a:buSzPts val="2000"/>
              <a:buNone/>
              <a:defRPr sz="2000" b="0" cap="none"/>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1" name="Google Shape;41;p6"/>
          <p:cNvSpPr txBox="1">
            <a:spLocks noGrp="1"/>
          </p:cNvSpPr>
          <p:nvPr>
            <p:ph type="body" idx="4"/>
          </p:nvPr>
        </p:nvSpPr>
        <p:spPr>
          <a:xfrm>
            <a:off x="6498633" y="2678596"/>
            <a:ext cx="4571287" cy="350670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6"/>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308387" y="757766"/>
            <a:ext cx="7240293" cy="354753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317395" y="766636"/>
            <a:ext cx="3951745" cy="151062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05400" y="702452"/>
            <a:ext cx="6249988" cy="5317347"/>
          </a:xfrm>
          <a:prstGeom prst="rect">
            <a:avLst/>
          </a:prstGeom>
          <a:noFill/>
          <a:ln>
            <a:noFill/>
          </a:ln>
        </p:spPr>
        <p:txBody>
          <a:bodyPr spcFirstLastPara="1" wrap="square" lIns="91425" tIns="45700" rIns="91425" bIns="45700" anchor="t" anchorCtr="0">
            <a:normAutofit/>
          </a:bodyPr>
          <a:lstStyle>
            <a:lvl1pPr marL="457200" lvl="0" indent="-431800" algn="l">
              <a:lnSpc>
                <a:spcPct val="120000"/>
              </a:lnSpc>
              <a:spcBef>
                <a:spcPts val="1000"/>
              </a:spcBef>
              <a:spcAft>
                <a:spcPts val="0"/>
              </a:spcAft>
              <a:buClr>
                <a:schemeClr val="lt1"/>
              </a:buClr>
              <a:buSzPts val="3200"/>
              <a:buChar char="•"/>
              <a:defRPr sz="3200"/>
            </a:lvl1pPr>
            <a:lvl2pPr marL="914400" lvl="1" indent="-406400" algn="l">
              <a:lnSpc>
                <a:spcPct val="120000"/>
              </a:lnSpc>
              <a:spcBef>
                <a:spcPts val="500"/>
              </a:spcBef>
              <a:spcAft>
                <a:spcPts val="0"/>
              </a:spcAft>
              <a:buClr>
                <a:schemeClr val="lt1"/>
              </a:buClr>
              <a:buSzPts val="2800"/>
              <a:buChar char="+"/>
              <a:defRPr sz="2800"/>
            </a:lvl2pPr>
            <a:lvl3pPr marL="1371600" lvl="2" indent="-381000" algn="l">
              <a:lnSpc>
                <a:spcPct val="120000"/>
              </a:lnSpc>
              <a:spcBef>
                <a:spcPts val="500"/>
              </a:spcBef>
              <a:spcAft>
                <a:spcPts val="0"/>
              </a:spcAft>
              <a:buClr>
                <a:schemeClr val="lt1"/>
              </a:buClr>
              <a:buSzPts val="2400"/>
              <a:buChar char="•"/>
              <a:defRPr sz="2400"/>
            </a:lvl3pPr>
            <a:lvl4pPr marL="1828800" lvl="3" indent="-355600" algn="l">
              <a:lnSpc>
                <a:spcPct val="120000"/>
              </a:lnSpc>
              <a:spcBef>
                <a:spcPts val="500"/>
              </a:spcBef>
              <a:spcAft>
                <a:spcPts val="0"/>
              </a:spcAft>
              <a:buClr>
                <a:schemeClr val="lt1"/>
              </a:buClr>
              <a:buSzPts val="2000"/>
              <a:buChar char="+"/>
              <a:defRPr sz="2000"/>
            </a:lvl4pPr>
            <a:lvl5pPr marL="2286000" lvl="4" indent="-355600" algn="l">
              <a:lnSpc>
                <a:spcPct val="12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57" name="Google Shape;57;p9"/>
          <p:cNvSpPr txBox="1">
            <a:spLocks noGrp="1"/>
          </p:cNvSpPr>
          <p:nvPr>
            <p:ph type="body" idx="2"/>
          </p:nvPr>
        </p:nvSpPr>
        <p:spPr>
          <a:xfrm>
            <a:off x="323953" y="2277264"/>
            <a:ext cx="3752747" cy="3742535"/>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8" name="Google Shape;58;p9"/>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318972" y="765850"/>
            <a:ext cx="3995693" cy="177477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05400" y="838200"/>
            <a:ext cx="6249988" cy="5181599"/>
          </a:xfrm>
          <a:prstGeom prst="rect">
            <a:avLst/>
          </a:prstGeom>
          <a:noFill/>
          <a:ln>
            <a:noFill/>
          </a:ln>
        </p:spPr>
      </p:sp>
      <p:sp>
        <p:nvSpPr>
          <p:cNvPr id="64" name="Google Shape;64;p10"/>
          <p:cNvSpPr txBox="1">
            <a:spLocks noGrp="1"/>
          </p:cNvSpPr>
          <p:nvPr>
            <p:ph type="body" idx="1"/>
          </p:nvPr>
        </p:nvSpPr>
        <p:spPr>
          <a:xfrm>
            <a:off x="340137" y="2552699"/>
            <a:ext cx="3736563" cy="3467099"/>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5" name="Google Shape;65;p10"/>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08387" y="620202"/>
            <a:ext cx="9956747" cy="143878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335467" y="2306781"/>
            <a:ext cx="9956747" cy="3870181"/>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20000"/>
              </a:lnSpc>
              <a:spcBef>
                <a:spcPts val="10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30200" algn="l" rtl="0">
              <a:lnSpc>
                <a:spcPct val="12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17500"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lt1"/>
                </a:solidFill>
                <a:latin typeface="Arial"/>
                <a:ea typeface="Arial"/>
                <a:cs typeface="Arial"/>
                <a:sym typeface="Arial"/>
              </a:defRPr>
            </a:lvl1pPr>
            <a:lvl2pPr marL="0" marR="0" lvl="1" indent="0" algn="r" rtl="0">
              <a:spcBef>
                <a:spcPts val="0"/>
              </a:spcBef>
              <a:buNone/>
              <a:defRPr sz="800" b="0" i="0" u="none" strike="noStrike" cap="none">
                <a:solidFill>
                  <a:schemeClr val="lt1"/>
                </a:solidFill>
                <a:latin typeface="Arial"/>
                <a:ea typeface="Arial"/>
                <a:cs typeface="Arial"/>
                <a:sym typeface="Arial"/>
              </a:defRPr>
            </a:lvl2pPr>
            <a:lvl3pPr marL="0" marR="0" lvl="2" indent="0" algn="r" rtl="0">
              <a:spcBef>
                <a:spcPts val="0"/>
              </a:spcBef>
              <a:buNone/>
              <a:defRPr sz="800" b="0" i="0" u="none" strike="noStrike" cap="none">
                <a:solidFill>
                  <a:schemeClr val="lt1"/>
                </a:solidFill>
                <a:latin typeface="Arial"/>
                <a:ea typeface="Arial"/>
                <a:cs typeface="Arial"/>
                <a:sym typeface="Arial"/>
              </a:defRPr>
            </a:lvl3pPr>
            <a:lvl4pPr marL="0" marR="0" lvl="3" indent="0" algn="r" rtl="0">
              <a:spcBef>
                <a:spcPts val="0"/>
              </a:spcBef>
              <a:buNone/>
              <a:defRPr sz="800" b="0" i="0" u="none" strike="noStrike" cap="none">
                <a:solidFill>
                  <a:schemeClr val="lt1"/>
                </a:solidFill>
                <a:latin typeface="Arial"/>
                <a:ea typeface="Arial"/>
                <a:cs typeface="Arial"/>
                <a:sym typeface="Arial"/>
              </a:defRPr>
            </a:lvl4pPr>
            <a:lvl5pPr marL="0" marR="0" lvl="4" indent="0" algn="r" rtl="0">
              <a:spcBef>
                <a:spcPts val="0"/>
              </a:spcBef>
              <a:buNone/>
              <a:defRPr sz="800" b="0" i="0" u="none" strike="noStrike" cap="none">
                <a:solidFill>
                  <a:schemeClr val="lt1"/>
                </a:solidFill>
                <a:latin typeface="Arial"/>
                <a:ea typeface="Arial"/>
                <a:cs typeface="Arial"/>
                <a:sym typeface="Arial"/>
              </a:defRPr>
            </a:lvl5pPr>
            <a:lvl6pPr marL="0" marR="0" lvl="5" indent="0" algn="r" rtl="0">
              <a:spcBef>
                <a:spcPts val="0"/>
              </a:spcBef>
              <a:buNone/>
              <a:defRPr sz="800" b="0" i="0" u="none" strike="noStrike" cap="none">
                <a:solidFill>
                  <a:schemeClr val="lt1"/>
                </a:solidFill>
                <a:latin typeface="Arial"/>
                <a:ea typeface="Arial"/>
                <a:cs typeface="Arial"/>
                <a:sym typeface="Arial"/>
              </a:defRPr>
            </a:lvl6pPr>
            <a:lvl7pPr marL="0" marR="0" lvl="6" indent="0" algn="r" rtl="0">
              <a:spcBef>
                <a:spcPts val="0"/>
              </a:spcBef>
              <a:buNone/>
              <a:defRPr sz="800" b="0" i="0" u="none" strike="noStrike" cap="none">
                <a:solidFill>
                  <a:schemeClr val="lt1"/>
                </a:solidFill>
                <a:latin typeface="Arial"/>
                <a:ea typeface="Arial"/>
                <a:cs typeface="Arial"/>
                <a:sym typeface="Arial"/>
              </a:defRPr>
            </a:lvl7pPr>
            <a:lvl8pPr marL="0" marR="0" lvl="7" indent="0" algn="r" rtl="0">
              <a:spcBef>
                <a:spcPts val="0"/>
              </a:spcBef>
              <a:buNone/>
              <a:defRPr sz="800" b="0" i="0" u="none" strike="noStrike" cap="none">
                <a:solidFill>
                  <a:schemeClr val="lt1"/>
                </a:solidFill>
                <a:latin typeface="Arial"/>
                <a:ea typeface="Arial"/>
                <a:cs typeface="Arial"/>
                <a:sym typeface="Arial"/>
              </a:defRPr>
            </a:lvl8pPr>
            <a:lvl9pPr marL="0" marR="0" lvl="8" indent="0" algn="r" rtl="0">
              <a:spcBef>
                <a:spcPts val="0"/>
              </a:spcBef>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mericanpecan.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3"/>
        <p:cNvGrpSpPr/>
        <p:nvPr/>
      </p:nvGrpSpPr>
      <p:grpSpPr>
        <a:xfrm>
          <a:off x="0" y="0"/>
          <a:ext cx="0" cy="0"/>
          <a:chOff x="0" y="0"/>
          <a:chExt cx="0" cy="0"/>
        </a:xfrm>
      </p:grpSpPr>
      <p:sp>
        <p:nvSpPr>
          <p:cNvPr id="84" name="Google Shape;84;p13"/>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5" name="Google Shape;85;p13"/>
          <p:cNvSpPr/>
          <p:nvPr/>
        </p:nvSpPr>
        <p:spPr>
          <a:xfrm>
            <a:off x="0" y="-10320"/>
            <a:ext cx="12192001" cy="5153821"/>
          </a:xfrm>
          <a:custGeom>
            <a:avLst/>
            <a:gdLst/>
            <a:ahLst/>
            <a:cxnLst/>
            <a:rect l="l" t="t" r="r" b="b"/>
            <a:pathLst>
              <a:path w="12192001" h="5153821" extrusionOk="0">
                <a:moveTo>
                  <a:pt x="0" y="0"/>
                </a:moveTo>
                <a:lnTo>
                  <a:pt x="12192001" y="0"/>
                </a:lnTo>
                <a:lnTo>
                  <a:pt x="12192001" y="4475908"/>
                </a:lnTo>
                <a:cubicBezTo>
                  <a:pt x="12192001" y="4850309"/>
                  <a:pt x="11888489" y="5153821"/>
                  <a:pt x="11514088" y="5153821"/>
                </a:cubicBezTo>
                <a:lnTo>
                  <a:pt x="677913" y="5153821"/>
                </a:lnTo>
                <a:cubicBezTo>
                  <a:pt x="303512" y="5153821"/>
                  <a:pt x="0" y="4850309"/>
                  <a:pt x="0" y="447590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6" name="Google Shape;86;p13" descr="รูปภาพ : ปลูก, อาหาร, ผลิต, เฮเซลนัท, วอลนัท, รส, พีแคน, พืชดอก, โรงงาน ..."/>
          <p:cNvPicPr preferRelativeResize="0"/>
          <p:nvPr/>
        </p:nvPicPr>
        <p:blipFill rotWithShape="1">
          <a:blip r:embed="rId3">
            <a:alphaModFix/>
          </a:blip>
          <a:srcRect t="18296" b="18295"/>
          <a:stretch/>
        </p:blipFill>
        <p:spPr>
          <a:xfrm>
            <a:off x="-133845" y="-6220"/>
            <a:ext cx="12191981" cy="5153821"/>
          </a:xfrm>
          <a:custGeom>
            <a:avLst/>
            <a:gdLst/>
            <a:ahLst/>
            <a:cxnLst/>
            <a:rect l="l" t="t" r="r" b="b"/>
            <a:pathLst>
              <a:path w="12192001" h="5153821" extrusionOk="0">
                <a:moveTo>
                  <a:pt x="0" y="0"/>
                </a:moveTo>
                <a:lnTo>
                  <a:pt x="12192001" y="0"/>
                </a:lnTo>
                <a:lnTo>
                  <a:pt x="12192001" y="4475908"/>
                </a:lnTo>
                <a:cubicBezTo>
                  <a:pt x="12192001" y="4850309"/>
                  <a:pt x="11888489" y="5153821"/>
                  <a:pt x="11514088" y="5153821"/>
                </a:cubicBezTo>
                <a:lnTo>
                  <a:pt x="677913" y="5153821"/>
                </a:lnTo>
                <a:cubicBezTo>
                  <a:pt x="303512" y="5153821"/>
                  <a:pt x="0" y="4850309"/>
                  <a:pt x="0" y="4475908"/>
                </a:cubicBezTo>
                <a:close/>
              </a:path>
            </a:pathLst>
          </a:custGeom>
          <a:noFill/>
          <a:ln>
            <a:noFill/>
          </a:ln>
        </p:spPr>
      </p:pic>
      <p:sp>
        <p:nvSpPr>
          <p:cNvPr id="87" name="Google Shape;87;p13"/>
          <p:cNvSpPr txBox="1">
            <a:spLocks noGrp="1"/>
          </p:cNvSpPr>
          <p:nvPr>
            <p:ph type="ctrTitle"/>
          </p:nvPr>
        </p:nvSpPr>
        <p:spPr>
          <a:xfrm>
            <a:off x="-692279" y="294423"/>
            <a:ext cx="7168480" cy="331689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5400"/>
              <a:buFont typeface="Arial"/>
              <a:buNone/>
            </a:pPr>
            <a:r>
              <a:rPr lang="en-US">
                <a:solidFill>
                  <a:schemeClr val="dk2"/>
                </a:solidFill>
              </a:rPr>
              <a:t>Handler </a:t>
            </a:r>
            <a:r>
              <a:rPr lang="en-US" dirty="0">
                <a:solidFill>
                  <a:schemeClr val="dk2"/>
                </a:solidFill>
              </a:rPr>
              <a:t>Reporting Quick Start Guide</a:t>
            </a:r>
            <a:br>
              <a:rPr lang="en-US" dirty="0">
                <a:solidFill>
                  <a:schemeClr val="dk2"/>
                </a:solidFill>
              </a:rPr>
            </a:br>
            <a:r>
              <a:rPr lang="en-US" dirty="0">
                <a:solidFill>
                  <a:schemeClr val="dk2"/>
                </a:solidFill>
              </a:rPr>
              <a:t>2024 CY</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
          <p:cNvSpPr txBox="1">
            <a:spLocks noGrp="1"/>
          </p:cNvSpPr>
          <p:nvPr>
            <p:ph type="title"/>
          </p:nvPr>
        </p:nvSpPr>
        <p:spPr>
          <a:xfrm>
            <a:off x="2818505" y="3211002"/>
            <a:ext cx="11453852" cy="278348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Arial"/>
              <a:buNone/>
            </a:pPr>
            <a:endParaRPr b="0">
              <a:latin typeface="Arial"/>
              <a:ea typeface="Arial"/>
              <a:cs typeface="Arial"/>
              <a:sym typeface="Arial"/>
            </a:endParaRPr>
          </a:p>
          <a:p>
            <a:pPr marL="0" lvl="0" indent="0" algn="l" rtl="0">
              <a:lnSpc>
                <a:spcPct val="90000"/>
              </a:lnSpc>
              <a:spcBef>
                <a:spcPts val="0"/>
              </a:spcBef>
              <a:spcAft>
                <a:spcPts val="0"/>
              </a:spcAft>
              <a:buClr>
                <a:schemeClr val="lt1"/>
              </a:buClr>
              <a:buSzPct val="100000"/>
              <a:buFont typeface="Arial"/>
              <a:buNone/>
            </a:pPr>
            <a:r>
              <a:rPr lang="en-US" sz="1050" b="0">
                <a:latin typeface="Arial"/>
                <a:ea typeface="Arial"/>
                <a:cs typeface="Arial"/>
                <a:sym typeface="Arial"/>
              </a:rPr>
              <a:t>3880 Hulen Street, Suite 650, Fort Worth, Texas 76107 | P. O. Box 100398, Fort Worth, Texas 76185</a:t>
            </a:r>
            <a:endParaRPr/>
          </a:p>
          <a:p>
            <a:pPr marL="0" lvl="0" indent="0" algn="l" rtl="0">
              <a:lnSpc>
                <a:spcPct val="90000"/>
              </a:lnSpc>
              <a:spcBef>
                <a:spcPts val="0"/>
              </a:spcBef>
              <a:spcAft>
                <a:spcPts val="0"/>
              </a:spcAft>
              <a:buClr>
                <a:schemeClr val="lt1"/>
              </a:buClr>
              <a:buSzPct val="100000"/>
              <a:buFont typeface="Arial"/>
              <a:buNone/>
            </a:pPr>
            <a:r>
              <a:rPr lang="en-US" sz="1050" b="0">
                <a:latin typeface="Arial"/>
                <a:ea typeface="Arial"/>
                <a:cs typeface="Arial"/>
                <a:sym typeface="Arial"/>
              </a:rPr>
              <a:t>            PHONE (817) 916-0020 | FAX (866) 232-0085 | EMAIL: forms@americanpecan.com</a:t>
            </a:r>
            <a:endParaRPr/>
          </a:p>
          <a:p>
            <a:pPr marL="0" lvl="0" indent="0" algn="l" rtl="0">
              <a:lnSpc>
                <a:spcPct val="90000"/>
              </a:lnSpc>
              <a:spcBef>
                <a:spcPts val="0"/>
              </a:spcBef>
              <a:spcAft>
                <a:spcPts val="0"/>
              </a:spcAft>
              <a:buClr>
                <a:schemeClr val="lt1"/>
              </a:buClr>
              <a:buSzPct val="100000"/>
              <a:buFont typeface="Arial"/>
              <a:buNone/>
            </a:pPr>
            <a:r>
              <a:rPr lang="en-US" sz="1050" b="0">
                <a:latin typeface="Arial"/>
                <a:ea typeface="Arial"/>
                <a:cs typeface="Arial"/>
                <a:sym typeface="Arial"/>
              </a:rPr>
              <a:t>                                                                              </a:t>
            </a:r>
            <a:br>
              <a:rPr lang="en-US" sz="1050" b="0">
                <a:latin typeface="Arial"/>
                <a:ea typeface="Arial"/>
                <a:cs typeface="Arial"/>
                <a:sym typeface="Arial"/>
              </a:rPr>
            </a:br>
            <a:r>
              <a:rPr lang="en-US" sz="1050" b="0">
                <a:latin typeface="Arial"/>
                <a:ea typeface="Arial"/>
                <a:cs typeface="Arial"/>
                <a:sym typeface="Arial"/>
              </a:rPr>
              <a:t>                                                               CONNECT WITH US</a:t>
            </a:r>
            <a:br>
              <a:rPr lang="en-US" sz="1050" b="0">
                <a:latin typeface="Arial"/>
                <a:ea typeface="Arial"/>
                <a:cs typeface="Arial"/>
                <a:sym typeface="Arial"/>
              </a:rPr>
            </a:br>
            <a:endParaRPr sz="1050" b="0">
              <a:latin typeface="Arial"/>
              <a:ea typeface="Arial"/>
              <a:cs typeface="Arial"/>
              <a:sym typeface="Arial"/>
            </a:endParaRPr>
          </a:p>
          <a:p>
            <a:pPr marL="0" lvl="0" indent="0" algn="l" rtl="0">
              <a:lnSpc>
                <a:spcPct val="90000"/>
              </a:lnSpc>
              <a:spcBef>
                <a:spcPts val="0"/>
              </a:spcBef>
              <a:spcAft>
                <a:spcPts val="0"/>
              </a:spcAft>
              <a:buClr>
                <a:schemeClr val="lt1"/>
              </a:buClr>
              <a:buSzPct val="100000"/>
              <a:buFont typeface="Arial"/>
              <a:buNone/>
            </a:pPr>
            <a:r>
              <a:rPr lang="en-US" sz="1050" b="0">
                <a:latin typeface="Arial"/>
                <a:ea typeface="Arial"/>
                <a:cs typeface="Arial"/>
                <a:sym typeface="Arial"/>
              </a:rPr>
              <a:t>                                                          </a:t>
            </a:r>
            <a:r>
              <a:rPr lang="en-US" sz="1400" b="0" u="sng">
                <a:solidFill>
                  <a:schemeClr val="hlink"/>
                </a:solidFill>
                <a:latin typeface="Arial"/>
                <a:ea typeface="Arial"/>
                <a:cs typeface="Arial"/>
                <a:sym typeface="Arial"/>
                <a:hlinkClick r:id="rId3"/>
              </a:rPr>
              <a:t>americanpecan.com</a:t>
            </a:r>
            <a:endParaRPr/>
          </a:p>
          <a:p>
            <a:pPr marL="0" lvl="0" indent="0" algn="l" rtl="0">
              <a:lnSpc>
                <a:spcPct val="90000"/>
              </a:lnSpc>
              <a:spcBef>
                <a:spcPts val="0"/>
              </a:spcBef>
              <a:spcAft>
                <a:spcPts val="0"/>
              </a:spcAft>
              <a:buClr>
                <a:schemeClr val="lt1"/>
              </a:buClr>
              <a:buSzPct val="100000"/>
              <a:buFont typeface="Arial"/>
              <a:buNone/>
            </a:pPr>
            <a:br>
              <a:rPr lang="en-US"/>
            </a:br>
            <a:endParaRPr/>
          </a:p>
        </p:txBody>
      </p:sp>
      <p:pic>
        <p:nvPicPr>
          <p:cNvPr id="172" name="Google Shape;172;p22" descr="A close up of a sign&#10;&#10;Description automatically generated"/>
          <p:cNvPicPr preferRelativeResize="0">
            <a:picLocks noGrp="1"/>
          </p:cNvPicPr>
          <p:nvPr>
            <p:ph type="body" idx="1"/>
          </p:nvPr>
        </p:nvPicPr>
        <p:blipFill rotWithShape="1">
          <a:blip r:embed="rId4">
            <a:alphaModFix/>
          </a:blip>
          <a:srcRect/>
          <a:stretch/>
        </p:blipFill>
        <p:spPr>
          <a:xfrm>
            <a:off x="4588748" y="2183630"/>
            <a:ext cx="1866900" cy="1247775"/>
          </a:xfrm>
          <a:prstGeom prst="rect">
            <a:avLst/>
          </a:prstGeom>
          <a:noFill/>
          <a:ln>
            <a:noFill/>
          </a:ln>
        </p:spPr>
      </p:pic>
      <p:sp>
        <p:nvSpPr>
          <p:cNvPr id="173" name="Google Shape;173;p22"/>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1"/>
        <p:cNvGrpSpPr/>
        <p:nvPr/>
      </p:nvGrpSpPr>
      <p:grpSpPr>
        <a:xfrm>
          <a:off x="0" y="0"/>
          <a:ext cx="0" cy="0"/>
          <a:chOff x="0" y="0"/>
          <a:chExt cx="0" cy="0"/>
        </a:xfrm>
      </p:grpSpPr>
      <p:sp>
        <p:nvSpPr>
          <p:cNvPr id="92" name="Google Shape;92;p14"/>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3" name="Google Shape;93;p14"/>
          <p:cNvSpPr txBox="1">
            <a:spLocks noGrp="1"/>
          </p:cNvSpPr>
          <p:nvPr>
            <p:ph type="title"/>
          </p:nvPr>
        </p:nvSpPr>
        <p:spPr>
          <a:xfrm>
            <a:off x="790988" y="1020741"/>
            <a:ext cx="5093863" cy="18114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2400" u="sng"/>
              <a:t>Handler Portal Overview</a:t>
            </a:r>
            <a:endParaRPr sz="2400" u="sng"/>
          </a:p>
        </p:txBody>
      </p:sp>
      <p:sp>
        <p:nvSpPr>
          <p:cNvPr id="94" name="Google Shape;94;p14"/>
          <p:cNvSpPr txBox="1">
            <a:spLocks noGrp="1"/>
          </p:cNvSpPr>
          <p:nvPr>
            <p:ph type="dt" idx="10"/>
          </p:nvPr>
        </p:nvSpPr>
        <p:spPr>
          <a:xfrm flipV="1">
            <a:off x="340137" y="-51129"/>
            <a:ext cx="2743200" cy="114331"/>
          </a:xfrm>
          <a:prstGeom prst="rect">
            <a:avLst/>
          </a:prstGeom>
          <a:noFill/>
          <a:ln>
            <a:noFill/>
          </a:ln>
        </p:spPr>
        <p:txBody>
          <a:bodyPr spcFirstLastPara="1" wrap="square" lIns="91425" tIns="45700" rIns="91425" bIns="45700" anchor="ctr" anchorCtr="0">
            <a:normAutofit fontScale="25000" lnSpcReduction="20000"/>
          </a:bodyPr>
          <a:lstStyle/>
          <a:p>
            <a:pPr marL="0" lvl="0" indent="0" algn="l" rtl="0">
              <a:spcBef>
                <a:spcPts val="0"/>
              </a:spcBef>
              <a:spcAft>
                <a:spcPts val="0"/>
              </a:spcAft>
              <a:buNone/>
            </a:pPr>
            <a:endParaRPr dirty="0"/>
          </a:p>
        </p:txBody>
      </p:sp>
      <p:sp>
        <p:nvSpPr>
          <p:cNvPr id="95" name="Google Shape;95;p14"/>
          <p:cNvSpPr txBox="1">
            <a:spLocks noGrp="1"/>
          </p:cNvSpPr>
          <p:nvPr>
            <p:ph type="body" idx="1"/>
          </p:nvPr>
        </p:nvSpPr>
        <p:spPr>
          <a:xfrm>
            <a:off x="517937" y="356221"/>
            <a:ext cx="5062115" cy="3547872"/>
          </a:xfrm>
          <a:prstGeom prst="rect">
            <a:avLst/>
          </a:prstGeom>
          <a:noFill/>
          <a:ln>
            <a:noFill/>
          </a:ln>
        </p:spPr>
        <p:txBody>
          <a:bodyPr spcFirstLastPara="1" wrap="square" lIns="91425" tIns="45700" rIns="91425" bIns="45700" anchor="b" anchorCtr="0">
            <a:normAutofit/>
          </a:bodyPr>
          <a:lstStyle/>
          <a:p>
            <a:pPr marL="228600" lvl="0" indent="-228600" algn="l" rtl="0">
              <a:lnSpc>
                <a:spcPct val="120000"/>
              </a:lnSpc>
              <a:spcBef>
                <a:spcPts val="0"/>
              </a:spcBef>
              <a:spcAft>
                <a:spcPts val="0"/>
              </a:spcAft>
              <a:buClr>
                <a:schemeClr val="lt1"/>
              </a:buClr>
              <a:buSzPts val="1800"/>
              <a:buChar char="•"/>
            </a:pPr>
            <a:r>
              <a:rPr lang="en-US" dirty="0">
                <a:latin typeface="Arial"/>
                <a:ea typeface="Arial"/>
                <a:cs typeface="Arial"/>
                <a:sym typeface="Arial"/>
              </a:rPr>
              <a:t>Once logged in to the portal, you will view the dashboard home page.  Here you will find status summaries for current year and prior year reporting, as well as assessments and year-end reporting.</a:t>
            </a:r>
            <a:endParaRPr dirty="0"/>
          </a:p>
        </p:txBody>
      </p:sp>
      <p:pic>
        <p:nvPicPr>
          <p:cNvPr id="96" name="Google Shape;96;p14" descr="A screenshot of a login screen&#10;&#10;Description automatically generated"/>
          <p:cNvPicPr preferRelativeResize="0"/>
          <p:nvPr/>
        </p:nvPicPr>
        <p:blipFill rotWithShape="1">
          <a:blip r:embed="rId3">
            <a:alphaModFix/>
          </a:blip>
          <a:srcRect r="1" b="27442"/>
          <a:stretch/>
        </p:blipFill>
        <p:spPr>
          <a:xfrm>
            <a:off x="7156290" y="78539"/>
            <a:ext cx="4963886" cy="6700922"/>
          </a:xfrm>
          <a:custGeom>
            <a:avLst/>
            <a:gdLst/>
            <a:ahLst/>
            <a:cxnLst/>
            <a:rect l="l" t="t" r="r" b="b"/>
            <a:pathLst>
              <a:path w="4963886" h="6700922" extrusionOk="0">
                <a:moveTo>
                  <a:pt x="678017" y="0"/>
                </a:moveTo>
                <a:lnTo>
                  <a:pt x="4285869" y="0"/>
                </a:lnTo>
                <a:cubicBezTo>
                  <a:pt x="4660327" y="0"/>
                  <a:pt x="4963886" y="303559"/>
                  <a:pt x="4963886" y="678017"/>
                </a:cubicBezTo>
                <a:lnTo>
                  <a:pt x="4963886" y="6022905"/>
                </a:lnTo>
                <a:cubicBezTo>
                  <a:pt x="4963886" y="6397363"/>
                  <a:pt x="4660327" y="6700922"/>
                  <a:pt x="4285869" y="6700922"/>
                </a:cubicBezTo>
                <a:lnTo>
                  <a:pt x="678017" y="6700922"/>
                </a:lnTo>
                <a:cubicBezTo>
                  <a:pt x="303559" y="6700922"/>
                  <a:pt x="0" y="6397363"/>
                  <a:pt x="0" y="6022905"/>
                </a:cubicBezTo>
                <a:lnTo>
                  <a:pt x="0" y="678017"/>
                </a:lnTo>
                <a:cubicBezTo>
                  <a:pt x="0" y="303559"/>
                  <a:pt x="303559" y="0"/>
                  <a:pt x="678017" y="0"/>
                </a:cubicBezTo>
                <a:close/>
              </a:path>
            </a:pathLst>
          </a:cu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0"/>
        <p:cNvGrpSpPr/>
        <p:nvPr/>
      </p:nvGrpSpPr>
      <p:grpSpPr>
        <a:xfrm>
          <a:off x="0" y="0"/>
          <a:ext cx="0" cy="0"/>
          <a:chOff x="0" y="0"/>
          <a:chExt cx="0" cy="0"/>
        </a:xfrm>
      </p:grpSpPr>
      <p:sp>
        <p:nvSpPr>
          <p:cNvPr id="101" name="Google Shape;101;p15"/>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2" name="Google Shape;102;p15"/>
          <p:cNvSpPr txBox="1">
            <a:spLocks noGrp="1"/>
          </p:cNvSpPr>
          <p:nvPr>
            <p:ph type="title"/>
          </p:nvPr>
        </p:nvSpPr>
        <p:spPr>
          <a:xfrm>
            <a:off x="257588" y="1125567"/>
            <a:ext cx="4702739" cy="181659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sz="2800" b="1" u="sng">
                <a:latin typeface="Arial"/>
                <a:ea typeface="Arial"/>
                <a:cs typeface="Arial"/>
                <a:sym typeface="Arial"/>
              </a:rPr>
              <a:t>Current Season Reporting</a:t>
            </a:r>
            <a:endParaRPr/>
          </a:p>
          <a:p>
            <a:pPr marL="0" lvl="0" indent="0" algn="l" rtl="0">
              <a:lnSpc>
                <a:spcPct val="90000"/>
              </a:lnSpc>
              <a:spcBef>
                <a:spcPts val="0"/>
              </a:spcBef>
              <a:spcAft>
                <a:spcPts val="0"/>
              </a:spcAft>
              <a:buClr>
                <a:schemeClr val="lt1"/>
              </a:buClr>
              <a:buSzPts val="4100"/>
              <a:buFont typeface="Arial"/>
              <a:buNone/>
            </a:pPr>
            <a:endParaRPr sz="4100" b="1">
              <a:solidFill>
                <a:schemeClr val="lt1"/>
              </a:solidFill>
              <a:latin typeface="Arial"/>
              <a:ea typeface="Arial"/>
              <a:cs typeface="Arial"/>
              <a:sym typeface="Arial"/>
            </a:endParaRPr>
          </a:p>
        </p:txBody>
      </p:sp>
      <p:sp>
        <p:nvSpPr>
          <p:cNvPr id="103" name="Google Shape;103;p15"/>
          <p:cNvSpPr txBox="1">
            <a:spLocks noGrp="1"/>
          </p:cNvSpPr>
          <p:nvPr>
            <p:ph type="dt" idx="10"/>
          </p:nvPr>
        </p:nvSpPr>
        <p:spPr>
          <a:xfrm flipV="1">
            <a:off x="300712" y="-153909"/>
            <a:ext cx="2743200" cy="21711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endParaRPr dirty="0"/>
          </a:p>
        </p:txBody>
      </p:sp>
      <p:sp>
        <p:nvSpPr>
          <p:cNvPr id="104" name="Google Shape;104;p15"/>
          <p:cNvSpPr txBox="1"/>
          <p:nvPr/>
        </p:nvSpPr>
        <p:spPr>
          <a:xfrm>
            <a:off x="255952" y="1121664"/>
            <a:ext cx="4179441" cy="3504691"/>
          </a:xfrm>
          <a:prstGeom prst="rect">
            <a:avLst/>
          </a:prstGeom>
          <a:noFill/>
          <a:ln>
            <a:noFill/>
          </a:ln>
        </p:spPr>
        <p:txBody>
          <a:bodyPr spcFirstLastPara="1" wrap="square" lIns="91425" tIns="45700" rIns="91425" bIns="45700" anchor="b" anchorCtr="0">
            <a:normAutofit/>
          </a:bodyPr>
          <a:lstStyle/>
          <a:p>
            <a:pPr marL="57150" marR="0" lvl="0" indent="-57150" algn="l" rtl="0">
              <a:lnSpc>
                <a:spcPct val="120000"/>
              </a:lnSpc>
              <a:spcBef>
                <a:spcPts val="0"/>
              </a:spcBef>
              <a:spcAft>
                <a:spcPts val="0"/>
              </a:spcAft>
              <a:buClr>
                <a:schemeClr val="lt1"/>
              </a:buClr>
              <a:buSzPts val="1800"/>
              <a:buFont typeface="Arial"/>
              <a:buChar char="•"/>
            </a:pPr>
            <a:r>
              <a:rPr lang="en-US" sz="1800" b="0" i="0" u="none" strike="noStrike" cap="none" dirty="0">
                <a:solidFill>
                  <a:schemeClr val="lt1"/>
                </a:solidFill>
                <a:latin typeface="Arial"/>
                <a:ea typeface="Arial"/>
                <a:cs typeface="Arial"/>
                <a:sym typeface="Arial"/>
              </a:rPr>
              <a:t>  This section reviews the current     season reporting progress for your company.  Each reporting period is summarized by a progress bar showing your progress toward forms package completion for the period.  Several links are also available to take action on your reporting forms. </a:t>
            </a:r>
            <a:endParaRPr sz="1800" b="0" i="0" u="none" strike="noStrike" cap="none" dirty="0">
              <a:solidFill>
                <a:schemeClr val="lt1"/>
              </a:solidFill>
              <a:latin typeface="Arial"/>
              <a:ea typeface="Arial"/>
              <a:cs typeface="Arial"/>
              <a:sym typeface="Arial"/>
            </a:endParaRPr>
          </a:p>
        </p:txBody>
      </p:sp>
      <p:pic>
        <p:nvPicPr>
          <p:cNvPr id="105" name="Google Shape;105;p15" descr="A screenshot of a computer&#10;&#10;Description automatically generated"/>
          <p:cNvPicPr preferRelativeResize="0">
            <a:picLocks noGrp="1"/>
          </p:cNvPicPr>
          <p:nvPr>
            <p:ph type="body" idx="1"/>
          </p:nvPr>
        </p:nvPicPr>
        <p:blipFill rotWithShape="1">
          <a:blip r:embed="rId3">
            <a:alphaModFix/>
          </a:blip>
          <a:srcRect l="6754" r="4326"/>
          <a:stretch/>
        </p:blipFill>
        <p:spPr>
          <a:xfrm>
            <a:off x="5105401" y="1"/>
            <a:ext cx="7090851" cy="6857999"/>
          </a:xfrm>
          <a:prstGeom prst="rect">
            <a:avLst/>
          </a:prstGeom>
          <a:noFill/>
          <a:ln>
            <a:noFill/>
          </a:ln>
        </p:spPr>
      </p:pic>
      <p:sp>
        <p:nvSpPr>
          <p:cNvPr id="106" name="Google Shape;106;p15"/>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rgbClr val="FFFFFF"/>
                </a:solidFill>
              </a:rPr>
              <a:t>3</a:t>
            </a:fld>
            <a:endParaRPr>
              <a:solidFill>
                <a:srgbClr val="FFFFFF"/>
              </a:solidFill>
            </a:endParaRPr>
          </a:p>
        </p:txBody>
      </p:sp>
      <p:sp>
        <p:nvSpPr>
          <p:cNvPr id="107" name="Google Shape;107;p15"/>
          <p:cNvSpPr txBox="1">
            <a:spLocks noGrp="1"/>
          </p:cNvSpPr>
          <p:nvPr>
            <p:ph type="ftr" idx="11"/>
          </p:nvPr>
        </p:nvSpPr>
        <p:spPr>
          <a:xfrm>
            <a:off x="4677016" y="7145572"/>
            <a:ext cx="4059936"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SAMPLE FOOTER TEXT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1"/>
        <p:cNvGrpSpPr/>
        <p:nvPr/>
      </p:nvGrpSpPr>
      <p:grpSpPr>
        <a:xfrm>
          <a:off x="0" y="0"/>
          <a:ext cx="0" cy="0"/>
          <a:chOff x="0" y="0"/>
          <a:chExt cx="0" cy="0"/>
        </a:xfrm>
      </p:grpSpPr>
      <p:sp>
        <p:nvSpPr>
          <p:cNvPr id="112" name="Google Shape;112;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3" name="Google Shape;113;p16"/>
          <p:cNvSpPr/>
          <p:nvPr/>
        </p:nvSpPr>
        <p:spPr>
          <a:xfrm flipH="1">
            <a:off x="-18379" y="0"/>
            <a:ext cx="5058469" cy="6874453"/>
          </a:xfrm>
          <a:custGeom>
            <a:avLst/>
            <a:gdLst/>
            <a:ahLst/>
            <a:cxnLst/>
            <a:rect l="l" t="t" r="r" b="b"/>
            <a:pathLst>
              <a:path w="5058469" h="6874453" extrusionOk="0">
                <a:moveTo>
                  <a:pt x="679539" y="0"/>
                </a:moveTo>
                <a:lnTo>
                  <a:pt x="5058469" y="0"/>
                </a:lnTo>
                <a:lnTo>
                  <a:pt x="5058469" y="6874453"/>
                </a:lnTo>
                <a:lnTo>
                  <a:pt x="679539" y="6874453"/>
                </a:lnTo>
                <a:cubicBezTo>
                  <a:pt x="304240" y="6874453"/>
                  <a:pt x="0" y="6570213"/>
                  <a:pt x="0" y="6194913"/>
                </a:cubicBezTo>
                <a:lnTo>
                  <a:pt x="0" y="679540"/>
                </a:lnTo>
                <a:cubicBezTo>
                  <a:pt x="0" y="304240"/>
                  <a:pt x="304240" y="0"/>
                  <a:pt x="67953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4" name="Google Shape;114;p16"/>
          <p:cNvSpPr txBox="1">
            <a:spLocks noGrp="1"/>
          </p:cNvSpPr>
          <p:nvPr>
            <p:ph type="dt" idx="10"/>
          </p:nvPr>
        </p:nvSpPr>
        <p:spPr>
          <a:xfrm flipV="1">
            <a:off x="340137" y="-298763"/>
            <a:ext cx="2743200" cy="36196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endParaRPr dirty="0"/>
          </a:p>
        </p:txBody>
      </p:sp>
      <p:sp>
        <p:nvSpPr>
          <p:cNvPr id="115" name="Google Shape;115;p16"/>
          <p:cNvSpPr txBox="1">
            <a:spLocks noGrp="1"/>
          </p:cNvSpPr>
          <p:nvPr>
            <p:ph type="body" idx="1"/>
          </p:nvPr>
        </p:nvSpPr>
        <p:spPr>
          <a:xfrm>
            <a:off x="340137" y="2506726"/>
            <a:ext cx="4256263" cy="3319410"/>
          </a:xfrm>
          <a:prstGeom prst="rect">
            <a:avLst/>
          </a:prstGeom>
          <a:noFill/>
          <a:ln>
            <a:noFill/>
          </a:ln>
        </p:spPr>
        <p:txBody>
          <a:bodyPr spcFirstLastPara="1" wrap="square" lIns="91425" tIns="45700" rIns="91425" bIns="45700" anchor="b" anchorCtr="0">
            <a:normAutofit fontScale="92500" lnSpcReduction="20000"/>
          </a:bodyPr>
          <a:lstStyle/>
          <a:p>
            <a:pPr marL="228600" lvl="0" indent="-228600" algn="l" rtl="0">
              <a:lnSpc>
                <a:spcPct val="120000"/>
              </a:lnSpc>
              <a:spcBef>
                <a:spcPts val="0"/>
              </a:spcBef>
              <a:spcAft>
                <a:spcPts val="0"/>
              </a:spcAft>
              <a:buClr>
                <a:schemeClr val="lt1"/>
              </a:buClr>
              <a:buSzPts val="1800"/>
              <a:buChar char="•"/>
            </a:pPr>
            <a:r>
              <a:rPr lang="en-US" dirty="0"/>
              <a:t>To file, you would select “File Now” for Form 1 and begin filling out the report as shown in the screenshot.</a:t>
            </a:r>
          </a:p>
          <a:p>
            <a:pPr marL="228600" lvl="0" indent="-228600" algn="l" rtl="0">
              <a:lnSpc>
                <a:spcPct val="120000"/>
              </a:lnSpc>
              <a:spcBef>
                <a:spcPts val="0"/>
              </a:spcBef>
              <a:spcAft>
                <a:spcPts val="0"/>
              </a:spcAft>
              <a:buClr>
                <a:schemeClr val="lt1"/>
              </a:buClr>
              <a:buSzPts val="1800"/>
              <a:buChar char="•"/>
            </a:pPr>
            <a:endParaRPr lang="en-US" dirty="0"/>
          </a:p>
          <a:p>
            <a:pPr marL="228600" lvl="0" indent="-228600" algn="l" rtl="0">
              <a:lnSpc>
                <a:spcPct val="120000"/>
              </a:lnSpc>
              <a:spcBef>
                <a:spcPts val="0"/>
              </a:spcBef>
              <a:spcAft>
                <a:spcPts val="0"/>
              </a:spcAft>
              <a:buClr>
                <a:schemeClr val="lt1"/>
              </a:buClr>
              <a:buSzPts val="1800"/>
              <a:buChar char="•"/>
            </a:pPr>
            <a:r>
              <a:rPr lang="en-US" dirty="0"/>
              <a:t>When filing, there will be helpful Info Bubbles by each line item that describe what to enter. </a:t>
            </a:r>
            <a:endParaRPr dirty="0"/>
          </a:p>
          <a:p>
            <a:pPr marL="228600" lvl="0" indent="-228600" algn="l" rtl="0">
              <a:lnSpc>
                <a:spcPct val="120000"/>
              </a:lnSpc>
              <a:spcBef>
                <a:spcPts val="1000"/>
              </a:spcBef>
              <a:spcAft>
                <a:spcPts val="0"/>
              </a:spcAft>
              <a:buClr>
                <a:schemeClr val="lt1"/>
              </a:buClr>
              <a:buSzPts val="1800"/>
              <a:buChar char="•"/>
            </a:pPr>
            <a:r>
              <a:rPr lang="en-US" dirty="0"/>
              <a:t>Once you have entered in the data, you will click the Blue Form 1 continue button which will take you to the Review and Certify page.</a:t>
            </a:r>
            <a:endParaRPr dirty="0"/>
          </a:p>
          <a:p>
            <a:pPr marL="228600" lvl="0" indent="-114300" algn="l" rtl="0">
              <a:lnSpc>
                <a:spcPct val="120000"/>
              </a:lnSpc>
              <a:spcBef>
                <a:spcPts val="1000"/>
              </a:spcBef>
              <a:spcAft>
                <a:spcPts val="0"/>
              </a:spcAft>
              <a:buClr>
                <a:schemeClr val="lt1"/>
              </a:buClr>
              <a:buSzPts val="1800"/>
              <a:buNone/>
            </a:pPr>
            <a:endParaRPr dirty="0"/>
          </a:p>
          <a:p>
            <a:pPr marL="228600" lvl="0" indent="-114300" algn="l" rtl="0">
              <a:lnSpc>
                <a:spcPct val="120000"/>
              </a:lnSpc>
              <a:spcBef>
                <a:spcPts val="1000"/>
              </a:spcBef>
              <a:spcAft>
                <a:spcPts val="0"/>
              </a:spcAft>
              <a:buClr>
                <a:schemeClr val="lt1"/>
              </a:buClr>
              <a:buSzPts val="1800"/>
              <a:buNone/>
            </a:pPr>
            <a:endParaRPr dirty="0"/>
          </a:p>
        </p:txBody>
      </p:sp>
      <p:pic>
        <p:nvPicPr>
          <p:cNvPr id="116" name="Google Shape;116;p16" descr="A screenshot of a computer&#10;&#10;Description automatically generated"/>
          <p:cNvPicPr preferRelativeResize="0"/>
          <p:nvPr/>
        </p:nvPicPr>
        <p:blipFill rotWithShape="1">
          <a:blip r:embed="rId3">
            <a:alphaModFix/>
          </a:blip>
          <a:srcRect/>
          <a:stretch/>
        </p:blipFill>
        <p:spPr>
          <a:xfrm>
            <a:off x="6311549" y="-3851"/>
            <a:ext cx="4532989" cy="6878831"/>
          </a:xfrm>
          <a:prstGeom prst="rect">
            <a:avLst/>
          </a:prstGeom>
          <a:noFill/>
          <a:ln>
            <a:noFill/>
          </a:ln>
        </p:spPr>
      </p:pic>
      <p:sp>
        <p:nvSpPr>
          <p:cNvPr id="117" name="Google Shape;117;p16"/>
          <p:cNvSpPr txBox="1"/>
          <p:nvPr/>
        </p:nvSpPr>
        <p:spPr>
          <a:xfrm>
            <a:off x="645165" y="1031864"/>
            <a:ext cx="27432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sng" strike="noStrike" cap="none">
                <a:solidFill>
                  <a:schemeClr val="lt1"/>
                </a:solidFill>
                <a:latin typeface="Arial"/>
                <a:ea typeface="Arial"/>
                <a:cs typeface="Arial"/>
                <a:sym typeface="Arial"/>
              </a:rPr>
              <a:t>File Now</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1"/>
        <p:cNvGrpSpPr/>
        <p:nvPr/>
      </p:nvGrpSpPr>
      <p:grpSpPr>
        <a:xfrm>
          <a:off x="0" y="0"/>
          <a:ext cx="0" cy="0"/>
          <a:chOff x="0" y="0"/>
          <a:chExt cx="0" cy="0"/>
        </a:xfrm>
      </p:grpSpPr>
      <p:sp>
        <p:nvSpPr>
          <p:cNvPr id="122" name="Google Shape;122;p17"/>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3" name="Google Shape;123;p17"/>
          <p:cNvSpPr txBox="1">
            <a:spLocks noGrp="1"/>
          </p:cNvSpPr>
          <p:nvPr>
            <p:ph type="title"/>
          </p:nvPr>
        </p:nvSpPr>
        <p:spPr>
          <a:xfrm>
            <a:off x="412662" y="1507013"/>
            <a:ext cx="4129679" cy="4069622"/>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chemeClr val="lt1"/>
              </a:buClr>
              <a:buSzPts val="2000"/>
              <a:buFont typeface="Arial"/>
              <a:buChar char="•"/>
            </a:pPr>
            <a:r>
              <a:rPr lang="en-US" sz="2000"/>
              <a:t>After you review the PDF generated form based on the data you inputted in Form 1 for accuracy, you will check the three boxes if all is correct and click “Certify and Submit”. </a:t>
            </a:r>
            <a:endParaRPr/>
          </a:p>
          <a:p>
            <a:pPr marL="0" lvl="0" indent="0" algn="l" rtl="0">
              <a:lnSpc>
                <a:spcPct val="90000"/>
              </a:lnSpc>
              <a:spcBef>
                <a:spcPts val="0"/>
              </a:spcBef>
              <a:spcAft>
                <a:spcPts val="0"/>
              </a:spcAft>
              <a:buClr>
                <a:schemeClr val="lt1"/>
              </a:buClr>
              <a:buSzPts val="1800"/>
              <a:buFont typeface="Arial"/>
              <a:buNone/>
            </a:pPr>
            <a:endParaRPr sz="1800"/>
          </a:p>
        </p:txBody>
      </p:sp>
      <p:sp>
        <p:nvSpPr>
          <p:cNvPr id="124" name="Google Shape;124;p17"/>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25" name="Google Shape;125;p17" descr="A screenshot of a computer&#10;&#10;Description automatically generated"/>
          <p:cNvPicPr preferRelativeResize="0"/>
          <p:nvPr/>
        </p:nvPicPr>
        <p:blipFill rotWithShape="1">
          <a:blip r:embed="rId3">
            <a:alphaModFix/>
          </a:blip>
          <a:srcRect l="10721" r="4235"/>
          <a:stretch/>
        </p:blipFill>
        <p:spPr>
          <a:xfrm>
            <a:off x="5097380" y="1"/>
            <a:ext cx="7090851" cy="6857999"/>
          </a:xfrm>
          <a:custGeom>
            <a:avLst/>
            <a:gdLst/>
            <a:ahLst/>
            <a:cxnLst/>
            <a:rect l="l" t="t" r="r" b="b"/>
            <a:pathLst>
              <a:path w="7090851" h="6874453" extrusionOk="0">
                <a:moveTo>
                  <a:pt x="679539" y="0"/>
                </a:moveTo>
                <a:lnTo>
                  <a:pt x="7090851" y="0"/>
                </a:lnTo>
                <a:lnTo>
                  <a:pt x="7090851" y="6874453"/>
                </a:lnTo>
                <a:lnTo>
                  <a:pt x="679539" y="6874453"/>
                </a:lnTo>
                <a:cubicBezTo>
                  <a:pt x="304240" y="6874453"/>
                  <a:pt x="0" y="6570213"/>
                  <a:pt x="0" y="6194913"/>
                </a:cubicBezTo>
                <a:lnTo>
                  <a:pt x="0" y="679540"/>
                </a:lnTo>
                <a:cubicBezTo>
                  <a:pt x="0" y="304240"/>
                  <a:pt x="304240" y="0"/>
                  <a:pt x="679539" y="0"/>
                </a:cubicBezTo>
                <a:close/>
              </a:path>
            </a:pathLst>
          </a:custGeom>
          <a:noFill/>
          <a:ln>
            <a:noFill/>
          </a:ln>
        </p:spPr>
      </p:pic>
      <p:sp>
        <p:nvSpPr>
          <p:cNvPr id="126" name="Google Shape;126;p17"/>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a:solidFill>
                  <a:srgbClr val="FFFFFF"/>
                </a:solidFill>
              </a:rPr>
              <a:t>SAMPLE FOOTER TEXT</a:t>
            </a:r>
            <a:endParaRPr/>
          </a:p>
        </p:txBody>
      </p:sp>
      <p:sp>
        <p:nvSpPr>
          <p:cNvPr id="127" name="Google Shape;127;p17"/>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rgbClr val="FFFFFF"/>
                </a:solidFill>
              </a:rPr>
              <a:t>5</a:t>
            </a:fld>
            <a:endParaRPr>
              <a:solidFill>
                <a:srgbClr val="FFFFFF"/>
              </a:solidFill>
            </a:endParaRPr>
          </a:p>
        </p:txBody>
      </p:sp>
      <p:sp>
        <p:nvSpPr>
          <p:cNvPr id="128" name="Google Shape;128;p17"/>
          <p:cNvSpPr txBox="1"/>
          <p:nvPr/>
        </p:nvSpPr>
        <p:spPr>
          <a:xfrm>
            <a:off x="411751" y="738236"/>
            <a:ext cx="45550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u="sng">
                <a:solidFill>
                  <a:schemeClr val="lt1"/>
                </a:solidFill>
                <a:latin typeface="Arial"/>
                <a:ea typeface="Arial"/>
                <a:cs typeface="Arial"/>
                <a:sym typeface="Arial"/>
              </a:rPr>
              <a:t>Form Review and Certify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2"/>
        <p:cNvGrpSpPr/>
        <p:nvPr/>
      </p:nvGrpSpPr>
      <p:grpSpPr>
        <a:xfrm>
          <a:off x="0" y="0"/>
          <a:ext cx="0" cy="0"/>
          <a:chOff x="0" y="0"/>
          <a:chExt cx="0" cy="0"/>
        </a:xfrm>
      </p:grpSpPr>
      <p:sp>
        <p:nvSpPr>
          <p:cNvPr id="133" name="Google Shape;133;p18"/>
          <p:cNvSpPr/>
          <p:nvPr/>
        </p:nvSpPr>
        <p:spPr>
          <a:xfrm flipH="1">
            <a:off x="-18379" y="0"/>
            <a:ext cx="5058469" cy="6874453"/>
          </a:xfrm>
          <a:custGeom>
            <a:avLst/>
            <a:gdLst/>
            <a:ahLst/>
            <a:cxnLst/>
            <a:rect l="l" t="t" r="r" b="b"/>
            <a:pathLst>
              <a:path w="5058469" h="6874453" extrusionOk="0">
                <a:moveTo>
                  <a:pt x="679539" y="0"/>
                </a:moveTo>
                <a:lnTo>
                  <a:pt x="5058469" y="0"/>
                </a:lnTo>
                <a:lnTo>
                  <a:pt x="5058469" y="6874453"/>
                </a:lnTo>
                <a:lnTo>
                  <a:pt x="679539" y="6874453"/>
                </a:lnTo>
                <a:cubicBezTo>
                  <a:pt x="304240" y="6874453"/>
                  <a:pt x="0" y="6570213"/>
                  <a:pt x="0" y="6194913"/>
                </a:cubicBezTo>
                <a:lnTo>
                  <a:pt x="0" y="679540"/>
                </a:lnTo>
                <a:cubicBezTo>
                  <a:pt x="0" y="304240"/>
                  <a:pt x="304240" y="0"/>
                  <a:pt x="67953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4" name="Google Shape;134;p18"/>
          <p:cNvSpPr txBox="1">
            <a:spLocks noGrp="1"/>
          </p:cNvSpPr>
          <p:nvPr>
            <p:ph type="title"/>
          </p:nvPr>
        </p:nvSpPr>
        <p:spPr>
          <a:xfrm>
            <a:off x="236669" y="1272987"/>
            <a:ext cx="4883791" cy="179966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sz="2800" u="sng"/>
              <a:t>Revising Reporting Forms</a:t>
            </a:r>
            <a:endParaRPr/>
          </a:p>
          <a:p>
            <a:pPr marL="0" lvl="0" indent="0" algn="l" rtl="0">
              <a:lnSpc>
                <a:spcPct val="90000"/>
              </a:lnSpc>
              <a:spcBef>
                <a:spcPts val="0"/>
              </a:spcBef>
              <a:spcAft>
                <a:spcPts val="0"/>
              </a:spcAft>
              <a:buClr>
                <a:schemeClr val="lt1"/>
              </a:buClr>
              <a:buSzPts val="4100"/>
              <a:buFont typeface="Arial"/>
              <a:buNone/>
            </a:pPr>
            <a:endParaRPr sz="4100"/>
          </a:p>
          <a:p>
            <a:pPr marL="0" lvl="0" indent="0" algn="l" rtl="0">
              <a:lnSpc>
                <a:spcPct val="90000"/>
              </a:lnSpc>
              <a:spcBef>
                <a:spcPts val="0"/>
              </a:spcBef>
              <a:spcAft>
                <a:spcPts val="0"/>
              </a:spcAft>
              <a:buClr>
                <a:schemeClr val="lt1"/>
              </a:buClr>
              <a:buSzPts val="4100"/>
              <a:buFont typeface="Arial"/>
              <a:buNone/>
            </a:pPr>
            <a:endParaRPr sz="4100"/>
          </a:p>
        </p:txBody>
      </p:sp>
      <p:sp>
        <p:nvSpPr>
          <p:cNvPr id="135" name="Google Shape;135;p18"/>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36" name="Google Shape;136;p18"/>
          <p:cNvSpPr txBox="1">
            <a:spLocks noGrp="1"/>
          </p:cNvSpPr>
          <p:nvPr>
            <p:ph type="body" idx="1"/>
          </p:nvPr>
        </p:nvSpPr>
        <p:spPr>
          <a:xfrm>
            <a:off x="233042" y="887098"/>
            <a:ext cx="4256263" cy="3319410"/>
          </a:xfrm>
          <a:prstGeom prst="rect">
            <a:avLst/>
          </a:prstGeom>
          <a:noFill/>
          <a:ln>
            <a:noFill/>
          </a:ln>
        </p:spPr>
        <p:txBody>
          <a:bodyPr spcFirstLastPara="1" wrap="square" lIns="91425" tIns="45700" rIns="91425" bIns="45700" anchor="b" anchorCtr="0">
            <a:normAutofit/>
          </a:bodyPr>
          <a:lstStyle/>
          <a:p>
            <a:pPr marL="228600" lvl="0" indent="-228600" algn="l" rtl="0">
              <a:lnSpc>
                <a:spcPct val="120000"/>
              </a:lnSpc>
              <a:spcBef>
                <a:spcPts val="0"/>
              </a:spcBef>
              <a:spcAft>
                <a:spcPts val="0"/>
              </a:spcAft>
              <a:buClr>
                <a:schemeClr val="lt1"/>
              </a:buClr>
              <a:buSzPts val="1800"/>
              <a:buChar char="•"/>
            </a:pPr>
            <a:r>
              <a:rPr lang="en-US"/>
              <a:t>If you need to revise a reporting form, you will go under “Current Season Reporting”, click “Review Form”, and you will have the option to “Revise This Form”.</a:t>
            </a:r>
            <a:endParaRPr/>
          </a:p>
          <a:p>
            <a:pPr marL="228600" lvl="0" indent="-114300" algn="l" rtl="0">
              <a:lnSpc>
                <a:spcPct val="120000"/>
              </a:lnSpc>
              <a:spcBef>
                <a:spcPts val="1000"/>
              </a:spcBef>
              <a:spcAft>
                <a:spcPts val="0"/>
              </a:spcAft>
              <a:buClr>
                <a:schemeClr val="lt1"/>
              </a:buClr>
              <a:buSzPts val="1800"/>
              <a:buNone/>
            </a:pPr>
            <a:endParaRPr/>
          </a:p>
        </p:txBody>
      </p:sp>
      <p:pic>
        <p:nvPicPr>
          <p:cNvPr id="137" name="Google Shape;137;p18" descr="A screenshot of a computer&#10;&#10;Description automatically generated"/>
          <p:cNvPicPr preferRelativeResize="0"/>
          <p:nvPr/>
        </p:nvPicPr>
        <p:blipFill rotWithShape="1">
          <a:blip r:embed="rId3">
            <a:alphaModFix/>
          </a:blip>
          <a:srcRect/>
          <a:stretch/>
        </p:blipFill>
        <p:spPr>
          <a:xfrm>
            <a:off x="5108882" y="555978"/>
            <a:ext cx="7009159" cy="5366497"/>
          </a:xfrm>
          <a:prstGeom prst="rect">
            <a:avLst/>
          </a:prstGeom>
          <a:noFill/>
          <a:ln>
            <a:noFill/>
          </a:ln>
        </p:spPr>
      </p:pic>
      <p:sp>
        <p:nvSpPr>
          <p:cNvPr id="138" name="Google Shape;138;p18"/>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chemeClr val="dk1"/>
                </a:solidFill>
              </a:rPr>
              <a:t>6</a:t>
            </a:fld>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2"/>
        <p:cNvGrpSpPr/>
        <p:nvPr/>
      </p:nvGrpSpPr>
      <p:grpSpPr>
        <a:xfrm>
          <a:off x="0" y="0"/>
          <a:ext cx="0" cy="0"/>
          <a:chOff x="0" y="0"/>
          <a:chExt cx="0" cy="0"/>
        </a:xfrm>
      </p:grpSpPr>
      <p:sp>
        <p:nvSpPr>
          <p:cNvPr id="143" name="Google Shape;143;p19"/>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 name="Google Shape;144;p19"/>
          <p:cNvSpPr txBox="1">
            <a:spLocks noGrp="1"/>
          </p:cNvSpPr>
          <p:nvPr>
            <p:ph type="title"/>
          </p:nvPr>
        </p:nvSpPr>
        <p:spPr>
          <a:xfrm>
            <a:off x="453964" y="1449055"/>
            <a:ext cx="5348990" cy="17448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sz="2800" u="sng"/>
              <a:t>Prior Year Reporting</a:t>
            </a:r>
            <a:endParaRPr/>
          </a:p>
          <a:p>
            <a:pPr marL="0" lvl="0" indent="0" algn="l" rtl="0">
              <a:lnSpc>
                <a:spcPct val="90000"/>
              </a:lnSpc>
              <a:spcBef>
                <a:spcPts val="0"/>
              </a:spcBef>
              <a:spcAft>
                <a:spcPts val="0"/>
              </a:spcAft>
              <a:buClr>
                <a:schemeClr val="lt1"/>
              </a:buClr>
              <a:buSzPts val="4800"/>
              <a:buFont typeface="Arial"/>
              <a:buNone/>
            </a:pPr>
            <a:endParaRPr sz="4800"/>
          </a:p>
        </p:txBody>
      </p:sp>
      <p:sp>
        <p:nvSpPr>
          <p:cNvPr id="145" name="Google Shape;145;p19"/>
          <p:cNvSpPr txBox="1">
            <a:spLocks noGrp="1"/>
          </p:cNvSpPr>
          <p:nvPr>
            <p:ph type="body" idx="1"/>
          </p:nvPr>
        </p:nvSpPr>
        <p:spPr>
          <a:xfrm>
            <a:off x="369256" y="1291525"/>
            <a:ext cx="4219438" cy="2060346"/>
          </a:xfrm>
          <a:prstGeom prst="rect">
            <a:avLst/>
          </a:prstGeom>
          <a:noFill/>
          <a:ln>
            <a:noFill/>
          </a:ln>
        </p:spPr>
        <p:txBody>
          <a:bodyPr spcFirstLastPara="1" wrap="square" lIns="91425" tIns="45700" rIns="91425" bIns="45700" anchor="b" anchorCtr="0">
            <a:normAutofit/>
          </a:bodyPr>
          <a:lstStyle/>
          <a:p>
            <a:pPr marL="228600" lvl="0" indent="-228600" algn="l" rtl="0">
              <a:lnSpc>
                <a:spcPct val="120000"/>
              </a:lnSpc>
              <a:spcBef>
                <a:spcPts val="0"/>
              </a:spcBef>
              <a:spcAft>
                <a:spcPts val="0"/>
              </a:spcAft>
              <a:buClr>
                <a:schemeClr val="lt1"/>
              </a:buClr>
              <a:buSzPts val="2000"/>
              <a:buChar char="•"/>
            </a:pPr>
            <a:r>
              <a:rPr lang="en-US" sz="2000"/>
              <a:t>This section reviews your reporting progress through prior crop years.</a:t>
            </a:r>
            <a:endParaRPr/>
          </a:p>
        </p:txBody>
      </p:sp>
      <p:sp>
        <p:nvSpPr>
          <p:cNvPr id="146" name="Google Shape;146;p19"/>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pic>
        <p:nvPicPr>
          <p:cNvPr id="147" name="Google Shape;147;p19" descr="A screenshot of a computer&#10;&#10;Description automatically generated"/>
          <p:cNvPicPr preferRelativeResize="0"/>
          <p:nvPr/>
        </p:nvPicPr>
        <p:blipFill rotWithShape="1">
          <a:blip r:embed="rId3">
            <a:alphaModFix/>
          </a:blip>
          <a:srcRect/>
          <a:stretch/>
        </p:blipFill>
        <p:spPr>
          <a:xfrm>
            <a:off x="6091805" y="810538"/>
            <a:ext cx="4931929" cy="1604894"/>
          </a:xfrm>
          <a:prstGeom prst="rect">
            <a:avLst/>
          </a:prstGeom>
          <a:noFill/>
          <a:ln>
            <a:noFill/>
          </a:ln>
        </p:spPr>
      </p:pic>
      <p:pic>
        <p:nvPicPr>
          <p:cNvPr id="148" name="Google Shape;148;p19" descr="A screenshot of a computer&#10;&#10;Description automatically generated"/>
          <p:cNvPicPr preferRelativeResize="0"/>
          <p:nvPr/>
        </p:nvPicPr>
        <p:blipFill rotWithShape="1">
          <a:blip r:embed="rId4">
            <a:alphaModFix/>
          </a:blip>
          <a:srcRect/>
          <a:stretch/>
        </p:blipFill>
        <p:spPr>
          <a:xfrm>
            <a:off x="6093949" y="2620354"/>
            <a:ext cx="4931186" cy="39014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227704" y="1400131"/>
            <a:ext cx="5985383" cy="163600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2800"/>
              <a:buFont typeface="Arial"/>
              <a:buNone/>
            </a:pPr>
            <a:r>
              <a:rPr lang="en-US" sz="2800"/>
              <a:t>    </a:t>
            </a:r>
            <a:r>
              <a:rPr lang="en-US" sz="2800" u="sng"/>
              <a:t>Year-end Inventory</a:t>
            </a:r>
            <a:br>
              <a:rPr lang="en-US" sz="1600"/>
            </a:br>
            <a:endParaRPr sz="1600"/>
          </a:p>
          <a:p>
            <a:pPr marL="285750" lvl="0" indent="-285750" algn="l" rtl="0">
              <a:lnSpc>
                <a:spcPct val="90000"/>
              </a:lnSpc>
              <a:spcBef>
                <a:spcPts val="0"/>
              </a:spcBef>
              <a:spcAft>
                <a:spcPts val="0"/>
              </a:spcAft>
              <a:buClr>
                <a:schemeClr val="lt1"/>
              </a:buClr>
              <a:buSzPts val="1600"/>
              <a:buFont typeface="Arial"/>
              <a:buChar char="•"/>
            </a:pPr>
            <a:r>
              <a:rPr lang="en-US" sz="1600"/>
              <a:t>As the end of a crop year approaches, this section will provide information about completing your year-end inventory form.  A link to file APC Form 5 will be available.</a:t>
            </a:r>
            <a:endParaRPr sz="1600"/>
          </a:p>
          <a:p>
            <a:pPr marL="0" lvl="0" indent="0" algn="l" rtl="0">
              <a:lnSpc>
                <a:spcPct val="90000"/>
              </a:lnSpc>
              <a:spcBef>
                <a:spcPts val="0"/>
              </a:spcBef>
              <a:spcAft>
                <a:spcPts val="0"/>
              </a:spcAft>
              <a:buClr>
                <a:schemeClr val="lt1"/>
              </a:buClr>
              <a:buSzPts val="1600"/>
              <a:buFont typeface="Arial"/>
              <a:buNone/>
            </a:pPr>
            <a:endParaRPr sz="1600"/>
          </a:p>
          <a:p>
            <a:pPr marL="0" lvl="0" indent="0" algn="l" rtl="0">
              <a:lnSpc>
                <a:spcPct val="90000"/>
              </a:lnSpc>
              <a:spcBef>
                <a:spcPts val="0"/>
              </a:spcBef>
              <a:spcAft>
                <a:spcPts val="0"/>
              </a:spcAft>
              <a:buClr>
                <a:schemeClr val="lt1"/>
              </a:buClr>
              <a:buSzPts val="4400"/>
              <a:buFont typeface="Arial"/>
              <a:buNone/>
            </a:pPr>
            <a:endParaRPr/>
          </a:p>
        </p:txBody>
      </p:sp>
      <p:pic>
        <p:nvPicPr>
          <p:cNvPr id="154" name="Google Shape;154;p20" descr="A screenshot of a computer&#10;&#10;Description automatically generated"/>
          <p:cNvPicPr preferRelativeResize="0">
            <a:picLocks noGrp="1"/>
          </p:cNvPicPr>
          <p:nvPr>
            <p:ph type="body" idx="1"/>
          </p:nvPr>
        </p:nvPicPr>
        <p:blipFill rotWithShape="1">
          <a:blip r:embed="rId3">
            <a:alphaModFix/>
          </a:blip>
          <a:srcRect/>
          <a:stretch/>
        </p:blipFill>
        <p:spPr>
          <a:xfrm>
            <a:off x="7340144" y="901678"/>
            <a:ext cx="4598334" cy="1453964"/>
          </a:xfrm>
          <a:prstGeom prst="rect">
            <a:avLst/>
          </a:prstGeom>
          <a:noFill/>
          <a:ln>
            <a:noFill/>
          </a:ln>
        </p:spPr>
      </p:pic>
      <p:sp>
        <p:nvSpPr>
          <p:cNvPr id="155" name="Google Shape;155;p20"/>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56" name="Google Shape;156;p20"/>
          <p:cNvSpPr txBox="1"/>
          <p:nvPr/>
        </p:nvSpPr>
        <p:spPr>
          <a:xfrm>
            <a:off x="502024" y="3245224"/>
            <a:ext cx="27432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u="sng">
                <a:solidFill>
                  <a:schemeClr val="lt1"/>
                </a:solidFill>
                <a:latin typeface="Arial"/>
                <a:ea typeface="Arial"/>
                <a:cs typeface="Arial"/>
                <a:sym typeface="Arial"/>
              </a:rPr>
              <a:t>Assessments</a:t>
            </a:r>
            <a:endParaRPr/>
          </a:p>
        </p:txBody>
      </p:sp>
      <p:sp>
        <p:nvSpPr>
          <p:cNvPr id="157" name="Google Shape;157;p20"/>
          <p:cNvSpPr txBox="1"/>
          <p:nvPr/>
        </p:nvSpPr>
        <p:spPr>
          <a:xfrm>
            <a:off x="224118" y="3845858"/>
            <a:ext cx="7117976" cy="258532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Upon successful filing of APC Form 1, a new assessment may be due.  When this occurs, an invoice will be generated and shown in the Assessments section of the dashboard home page.  The invoice can be viewed, downloaded, and submitted to APC together with payment (offline).</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After receipt of payment by APC, the invoice status will change to “Received”, indicating successful completion of your assessment payment.</a:t>
            </a:r>
            <a:endParaRPr/>
          </a:p>
        </p:txBody>
      </p:sp>
      <p:pic>
        <p:nvPicPr>
          <p:cNvPr id="158" name="Google Shape;158;p20" descr="A screenshot of a computer&#10;&#10;Description automatically generated"/>
          <p:cNvPicPr preferRelativeResize="0"/>
          <p:nvPr/>
        </p:nvPicPr>
        <p:blipFill rotWithShape="1">
          <a:blip r:embed="rId4">
            <a:alphaModFix/>
          </a:blip>
          <a:srcRect/>
          <a:stretch/>
        </p:blipFill>
        <p:spPr>
          <a:xfrm>
            <a:off x="7804897" y="3845578"/>
            <a:ext cx="3673290" cy="19279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442858" y="270578"/>
            <a:ext cx="9956747" cy="14387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         </a:t>
            </a:r>
            <a:r>
              <a:rPr lang="en-US" sz="2800" dirty="0"/>
              <a:t>                          </a:t>
            </a:r>
            <a:r>
              <a:rPr lang="en-US" sz="2800" u="sng" dirty="0"/>
              <a:t>Handler Portal Menu</a:t>
            </a:r>
            <a:endParaRPr sz="2800" u="sng" dirty="0"/>
          </a:p>
          <a:p>
            <a:pPr marL="0" lvl="0" indent="0" algn="l" rtl="0">
              <a:lnSpc>
                <a:spcPct val="90000"/>
              </a:lnSpc>
              <a:spcBef>
                <a:spcPts val="0"/>
              </a:spcBef>
              <a:spcAft>
                <a:spcPts val="0"/>
              </a:spcAft>
              <a:buClr>
                <a:schemeClr val="lt1"/>
              </a:buClr>
              <a:buSzPts val="4400"/>
              <a:buFont typeface="Arial"/>
              <a:buNone/>
            </a:pPr>
            <a:endParaRPr dirty="0"/>
          </a:p>
        </p:txBody>
      </p:sp>
      <p:sp>
        <p:nvSpPr>
          <p:cNvPr id="164" name="Google Shape;164;p21"/>
          <p:cNvSpPr txBox="1">
            <a:spLocks noGrp="1"/>
          </p:cNvSpPr>
          <p:nvPr>
            <p:ph type="body" idx="1"/>
          </p:nvPr>
        </p:nvSpPr>
        <p:spPr>
          <a:xfrm>
            <a:off x="443043" y="1257910"/>
            <a:ext cx="9956747" cy="3565381"/>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Clr>
                <a:schemeClr val="lt1"/>
              </a:buClr>
              <a:buSzPts val="1050"/>
              <a:buChar char="•"/>
            </a:pPr>
            <a:r>
              <a:rPr lang="en-US" sz="1050"/>
              <a:t>The left sidebar of the portal contains a series of menu items linking to important pages within the site.  These are:</a:t>
            </a:r>
            <a:endParaRPr/>
          </a:p>
          <a:p>
            <a:pPr marL="228600" lvl="0" indent="-228600" algn="l" rtl="0">
              <a:lnSpc>
                <a:spcPct val="120000"/>
              </a:lnSpc>
              <a:spcBef>
                <a:spcPts val="1000"/>
              </a:spcBef>
              <a:spcAft>
                <a:spcPts val="0"/>
              </a:spcAft>
              <a:buClr>
                <a:schemeClr val="lt1"/>
              </a:buClr>
              <a:buSzPts val="1050"/>
              <a:buChar char="•"/>
            </a:pPr>
            <a:r>
              <a:rPr lang="en-US" sz="1050"/>
              <a:t>Reporting Forms: Current Crop Year.  An expanded summary of all current crop year reporting forms packages.  Contains links to file and review all current year forms.</a:t>
            </a:r>
            <a:endParaRPr/>
          </a:p>
          <a:p>
            <a:pPr marL="228600" lvl="0" indent="-228600" algn="l" rtl="0">
              <a:lnSpc>
                <a:spcPct val="120000"/>
              </a:lnSpc>
              <a:spcBef>
                <a:spcPts val="1000"/>
              </a:spcBef>
              <a:spcAft>
                <a:spcPts val="0"/>
              </a:spcAft>
              <a:buClr>
                <a:schemeClr val="lt1"/>
              </a:buClr>
              <a:buSzPts val="1050"/>
              <a:buChar char="•"/>
            </a:pPr>
            <a:r>
              <a:rPr lang="en-US" sz="1050"/>
              <a:t>Reporting Forms: Prior Crop Years.  An expanded summary of all reporting forms packages from prior crop years.  Crop years can be navigated using the tabs at the top of the table list.</a:t>
            </a:r>
            <a:endParaRPr/>
          </a:p>
          <a:p>
            <a:pPr marL="228600" lvl="0" indent="-228600" algn="l" rtl="0">
              <a:lnSpc>
                <a:spcPct val="120000"/>
              </a:lnSpc>
              <a:spcBef>
                <a:spcPts val="1000"/>
              </a:spcBef>
              <a:spcAft>
                <a:spcPts val="0"/>
              </a:spcAft>
              <a:buClr>
                <a:schemeClr val="lt1"/>
              </a:buClr>
              <a:buSzPts val="1050"/>
              <a:buChar char="•"/>
            </a:pPr>
            <a:r>
              <a:rPr lang="en-US" sz="1050"/>
              <a:t>Reporting Forms: Inter-handler Transfers (Form 4).  A table of all inter-handler transfer agreements your company is party to, organized by transferring and/or receiving handlers.  Download button to obtain a new Form 4 document.</a:t>
            </a:r>
            <a:endParaRPr/>
          </a:p>
          <a:p>
            <a:pPr marL="228600" lvl="0" indent="-228600" algn="l" rtl="0">
              <a:lnSpc>
                <a:spcPct val="120000"/>
              </a:lnSpc>
              <a:spcBef>
                <a:spcPts val="1000"/>
              </a:spcBef>
              <a:spcAft>
                <a:spcPts val="0"/>
              </a:spcAft>
              <a:buClr>
                <a:schemeClr val="lt1"/>
              </a:buClr>
              <a:buSzPts val="1050"/>
              <a:buChar char="•"/>
            </a:pPr>
            <a:r>
              <a:rPr lang="en-US" sz="1050"/>
              <a:t>Reporting Forms: Year-End Inventory.  An expanded summary of year-end inventory forms for your company.  Contains links to file and review required year-end inventory forms.</a:t>
            </a:r>
            <a:endParaRPr/>
          </a:p>
          <a:p>
            <a:pPr marL="228600" lvl="0" indent="-228600" algn="l" rtl="0">
              <a:lnSpc>
                <a:spcPct val="120000"/>
              </a:lnSpc>
              <a:spcBef>
                <a:spcPts val="1000"/>
              </a:spcBef>
              <a:spcAft>
                <a:spcPts val="0"/>
              </a:spcAft>
              <a:buClr>
                <a:schemeClr val="lt1"/>
              </a:buClr>
              <a:buSzPts val="1050"/>
              <a:buChar char="•"/>
            </a:pPr>
            <a:r>
              <a:rPr lang="en-US" sz="1050"/>
              <a:t>Assessments.  An expanded summary of all current season assessments.  Contains links to invoices and Form 1 generating the assessment.</a:t>
            </a:r>
            <a:endParaRPr/>
          </a:p>
          <a:p>
            <a:pPr marL="228600" lvl="0" indent="-228600" algn="l" rtl="0">
              <a:lnSpc>
                <a:spcPct val="120000"/>
              </a:lnSpc>
              <a:spcBef>
                <a:spcPts val="1000"/>
              </a:spcBef>
              <a:spcAft>
                <a:spcPts val="0"/>
              </a:spcAft>
              <a:buClr>
                <a:schemeClr val="lt1"/>
              </a:buClr>
              <a:buSzPts val="1050"/>
              <a:buChar char="•"/>
            </a:pPr>
            <a:r>
              <a:rPr lang="en-US" sz="1050"/>
              <a:t>Industry Reports.  Monthly and annual position reports available by season.  Reports can be navigated using tabs above the table list.</a:t>
            </a:r>
            <a:endParaRPr/>
          </a:p>
          <a:p>
            <a:pPr marL="228600" lvl="0" indent="-228600" algn="l" rtl="0">
              <a:lnSpc>
                <a:spcPct val="120000"/>
              </a:lnSpc>
              <a:spcBef>
                <a:spcPts val="1000"/>
              </a:spcBef>
              <a:spcAft>
                <a:spcPts val="0"/>
              </a:spcAft>
              <a:buClr>
                <a:schemeClr val="lt1"/>
              </a:buClr>
              <a:buSzPts val="1050"/>
              <a:buChar char="•"/>
            </a:pPr>
            <a:r>
              <a:rPr lang="en-US" sz="1050"/>
              <a:t>Analytics.  Graphical reporting of reporting data for your company.</a:t>
            </a:r>
            <a:endParaRPr/>
          </a:p>
          <a:p>
            <a:pPr marL="228600" lvl="0" indent="-228600" algn="l" rtl="0">
              <a:lnSpc>
                <a:spcPct val="120000"/>
              </a:lnSpc>
              <a:spcBef>
                <a:spcPts val="1000"/>
              </a:spcBef>
              <a:spcAft>
                <a:spcPts val="0"/>
              </a:spcAft>
              <a:buClr>
                <a:schemeClr val="lt1"/>
              </a:buClr>
              <a:buSzPts val="1050"/>
              <a:buChar char="•"/>
            </a:pPr>
            <a:r>
              <a:rPr lang="en-US" sz="1050"/>
              <a:t>Crop Year Calendar.  Crop year reporting and deadline information.</a:t>
            </a:r>
            <a:endParaRPr/>
          </a:p>
          <a:p>
            <a:pPr marL="228600" lvl="0" indent="-228600" algn="l" rtl="0">
              <a:lnSpc>
                <a:spcPct val="120000"/>
              </a:lnSpc>
              <a:spcBef>
                <a:spcPts val="1000"/>
              </a:spcBef>
              <a:spcAft>
                <a:spcPts val="0"/>
              </a:spcAft>
              <a:buClr>
                <a:schemeClr val="lt1"/>
              </a:buClr>
              <a:buSzPts val="1050"/>
              <a:buChar char="•"/>
            </a:pPr>
            <a:r>
              <a:rPr lang="en-US" sz="1050"/>
              <a:t>Contacts: Company Contacts.  A searchable contact list showing all users for your handler company.</a:t>
            </a:r>
            <a:endParaRPr/>
          </a:p>
          <a:p>
            <a:pPr marL="228600" lvl="0" indent="-228600" algn="l" rtl="0">
              <a:lnSpc>
                <a:spcPct val="120000"/>
              </a:lnSpc>
              <a:spcBef>
                <a:spcPts val="1000"/>
              </a:spcBef>
              <a:spcAft>
                <a:spcPts val="0"/>
              </a:spcAft>
              <a:buClr>
                <a:schemeClr val="lt1"/>
              </a:buClr>
              <a:buSzPts val="1050"/>
              <a:buChar char="•"/>
            </a:pPr>
            <a:r>
              <a:rPr lang="en-US" sz="1050"/>
              <a:t>Contacts: Handler Directory.  A searchable contact list with basic information for all handler companies.</a:t>
            </a:r>
            <a:endParaRPr/>
          </a:p>
          <a:p>
            <a:pPr marL="228600" lvl="0" indent="-228600" algn="l" rtl="0">
              <a:lnSpc>
                <a:spcPct val="120000"/>
              </a:lnSpc>
              <a:spcBef>
                <a:spcPts val="1000"/>
              </a:spcBef>
              <a:spcAft>
                <a:spcPts val="0"/>
              </a:spcAft>
              <a:buClr>
                <a:schemeClr val="lt1"/>
              </a:buClr>
              <a:buSzPts val="1050"/>
              <a:buChar char="•"/>
            </a:pPr>
            <a:r>
              <a:rPr lang="en-US" sz="1050"/>
              <a:t>Documents: Handler Packet.  Annual handler packet information and files.</a:t>
            </a:r>
            <a:endParaRPr/>
          </a:p>
          <a:p>
            <a:pPr marL="228600" lvl="0" indent="-228600" algn="l" rtl="0">
              <a:lnSpc>
                <a:spcPct val="120000"/>
              </a:lnSpc>
              <a:spcBef>
                <a:spcPts val="1000"/>
              </a:spcBef>
              <a:spcAft>
                <a:spcPts val="0"/>
              </a:spcAft>
              <a:buClr>
                <a:schemeClr val="lt1"/>
              </a:buClr>
              <a:buSzPts val="1050"/>
              <a:buChar char="•"/>
            </a:pPr>
            <a:r>
              <a:rPr lang="en-US" sz="1050"/>
              <a:t>Documents: FMO References. </a:t>
            </a:r>
            <a:endParaRPr/>
          </a:p>
          <a:p>
            <a:pPr marL="228600" lvl="0" indent="-228600" algn="l" rtl="0">
              <a:lnSpc>
                <a:spcPct val="120000"/>
              </a:lnSpc>
              <a:spcBef>
                <a:spcPts val="1000"/>
              </a:spcBef>
              <a:spcAft>
                <a:spcPts val="0"/>
              </a:spcAft>
              <a:buClr>
                <a:schemeClr val="lt1"/>
              </a:buClr>
              <a:buSzPts val="1050"/>
              <a:buChar char="•"/>
            </a:pPr>
            <a:r>
              <a:rPr lang="en-US" sz="1050"/>
              <a:t>Industry Links.  Helpful links to other industry resources.</a:t>
            </a:r>
            <a:endParaRPr/>
          </a:p>
          <a:p>
            <a:pPr marL="228600" lvl="0" indent="-114300" algn="l" rtl="0">
              <a:lnSpc>
                <a:spcPct val="120000"/>
              </a:lnSpc>
              <a:spcBef>
                <a:spcPts val="1000"/>
              </a:spcBef>
              <a:spcAft>
                <a:spcPts val="0"/>
              </a:spcAft>
              <a:buClr>
                <a:schemeClr val="lt1"/>
              </a:buClr>
              <a:buSzPts val="1800"/>
              <a:buNone/>
            </a:pPr>
            <a:endParaRPr/>
          </a:p>
        </p:txBody>
      </p:sp>
      <p:sp>
        <p:nvSpPr>
          <p:cNvPr id="165" name="Google Shape;165;p21"/>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6" name="Google Shape;166;p21"/>
          <p:cNvSpPr txBox="1">
            <a:spLocks noGrp="1"/>
          </p:cNvSpPr>
          <p:nvPr>
            <p:ph type="ftr" idx="11"/>
          </p:nvPr>
        </p:nvSpPr>
        <p:spPr>
          <a:xfrm>
            <a:off x="6097922" y="5797232"/>
            <a:ext cx="5655653" cy="105540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a:p>
            <a:pPr marL="0" lvl="0" indent="0" algn="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DylanVTI">
  <a:themeElements>
    <a:clrScheme name="AnalogousFromRegularSeedLeftStep">
      <a:dk1>
        <a:srgbClr val="000000"/>
      </a:dk1>
      <a:lt1>
        <a:srgbClr val="FFFFFF"/>
      </a:lt1>
      <a:dk2>
        <a:srgbClr val="301D1B"/>
      </a:dk2>
      <a:lt2>
        <a:srgbClr val="F3F0F0"/>
      </a:lt2>
      <a:accent1>
        <a:srgbClr val="3AB3AB"/>
      </a:accent1>
      <a:accent2>
        <a:srgbClr val="30B776"/>
      </a:accent2>
      <a:accent3>
        <a:srgbClr val="3CB849"/>
      </a:accent3>
      <a:accent4>
        <a:srgbClr val="5AB630"/>
      </a:accent4>
      <a:accent5>
        <a:srgbClr val="8DAD38"/>
      </a:accent5>
      <a:accent6>
        <a:srgbClr val="B5A230"/>
      </a:accent6>
      <a:hlink>
        <a:srgbClr val="C0434B"/>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734</Words>
  <Application>Microsoft Office PowerPoint</Application>
  <PresentationFormat>Widescreen</PresentationFormat>
  <Paragraphs>48</Paragraphs>
  <Slides>10</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DylanVTI</vt:lpstr>
      <vt:lpstr>Handler Reporting Quick Start Guide 2024 CY</vt:lpstr>
      <vt:lpstr>Handler Portal Overview</vt:lpstr>
      <vt:lpstr>Current Season Reporting </vt:lpstr>
      <vt:lpstr>PowerPoint Presentation</vt:lpstr>
      <vt:lpstr>After you review the PDF generated form based on the data you inputted in Form 1 for accuracy, you will check the three boxes if all is correct and click “Certify and Submit”.  </vt:lpstr>
      <vt:lpstr>Revising Reporting Forms  </vt:lpstr>
      <vt:lpstr>Prior Year Reporting </vt:lpstr>
      <vt:lpstr>    Year-end Inventory  As the end of a crop year approaches, this section will provide information about completing your year-end inventory form.  A link to file APC Form 5 will be available.  </vt:lpstr>
      <vt:lpstr>                                   Handler Portal Menu </vt:lpstr>
      <vt:lpstr> 3880 Hulen Street, Suite 650, Fort Worth, Texas 76107 | P. O. Box 100398, Fort Worth, Texas 76185             PHONE (817) 916-0020 | FAX (866) 232-0085 | EMAIL: forms@americanpecan.com                                                                                                                                               CONNECT WITH US                                                            americanpecan.com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Kristi Mosquera</dc:creator>
  <cp:lastModifiedBy>Kristi Mosquera</cp:lastModifiedBy>
  <cp:revision>6</cp:revision>
  <dcterms:modified xsi:type="dcterms:W3CDTF">2024-10-28T16:57:46Z</dcterms:modified>
</cp:coreProperties>
</file>